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80" r:id="rId2"/>
    <p:sldId id="535" r:id="rId3"/>
    <p:sldId id="543" r:id="rId4"/>
    <p:sldId id="540" r:id="rId5"/>
    <p:sldId id="541" r:id="rId6"/>
    <p:sldId id="536" r:id="rId7"/>
    <p:sldId id="538" r:id="rId8"/>
    <p:sldId id="539" r:id="rId9"/>
    <p:sldId id="548" r:id="rId10"/>
    <p:sldId id="549" r:id="rId11"/>
    <p:sldId id="550" r:id="rId12"/>
    <p:sldId id="551" r:id="rId13"/>
    <p:sldId id="552" r:id="rId14"/>
    <p:sldId id="554" r:id="rId15"/>
    <p:sldId id="544" r:id="rId16"/>
    <p:sldId id="553" r:id="rId17"/>
    <p:sldId id="545" r:id="rId18"/>
    <p:sldId id="537" r:id="rId19"/>
    <p:sldId id="542" r:id="rId20"/>
    <p:sldId id="54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20"/>
    <p:restoredTop sz="96327"/>
  </p:normalViewPr>
  <p:slideViewPr>
    <p:cSldViewPr snapToGrid="0" snapToObjects="1">
      <p:cViewPr varScale="1">
        <p:scale>
          <a:sx n="121" d="100"/>
          <a:sy n="121" d="100"/>
        </p:scale>
        <p:origin x="176"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image1.png>
</file>

<file path=ppt/media/image2.png>
</file>

<file path=ppt/media/image3.png>
</file>

<file path=ppt/media/image4.svg>
</file>

<file path=ppt/media/image5.png>
</file>

<file path=ppt/media/image6.png>
</file>

<file path=ppt/media/image60.png>
</file>

<file path=ppt/media/image7.png>
</file>

<file path=ppt/media/image8.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907624-93F3-2545-8396-0E9EA7B674B3}" type="datetimeFigureOut">
              <a:rPr lang="en-US" smtClean="0"/>
              <a:t>4/17/23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D9DC69-9E6B-334A-A260-4F205CC6B016}" type="slidenum">
              <a:rPr lang="en-US" smtClean="0"/>
              <a:t>‹#›</a:t>
            </a:fld>
            <a:endParaRPr lang="en-US"/>
          </a:p>
        </p:txBody>
      </p:sp>
    </p:spTree>
    <p:extLst>
      <p:ext uri="{BB962C8B-B14F-4D97-AF65-F5344CB8AC3E}">
        <p14:creationId xmlns:p14="http://schemas.microsoft.com/office/powerpoint/2010/main" val="2621030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p:cNvSpPr>
          <p:nvPr>
            <p:ph type="sldImg"/>
          </p:nvPr>
        </p:nvSpPr>
        <p:spPr bwMode="auto">
          <a:noFill/>
          <a:ln>
            <a:solidFill>
              <a:srgbClr val="000000"/>
            </a:solidFill>
            <a:miter lim="800000"/>
            <a:headEnd/>
            <a:tailEnd/>
          </a:ln>
        </p:spPr>
      </p:sp>
      <p:sp>
        <p:nvSpPr>
          <p:cNvPr id="17411" name="Notes Placeholder 2"/>
          <p:cNvSpPr>
            <a:spLocks noGrp="1"/>
          </p:cNvSpPr>
          <p:nvPr>
            <p:ph type="body" idx="1"/>
          </p:nvPr>
        </p:nvSpPr>
        <p:spPr bwMode="auto">
          <a:noFill/>
        </p:spPr>
        <p:txBody>
          <a:bodyPr/>
          <a:lstStyle/>
          <a:p>
            <a:endParaRPr lang="en-US" dirty="0">
              <a:ea typeface="ＭＳ Ｐゴシック" charset="-128"/>
              <a:cs typeface="ＭＳ Ｐゴシック" charset="-128"/>
            </a:endParaRPr>
          </a:p>
        </p:txBody>
      </p:sp>
      <p:sp>
        <p:nvSpPr>
          <p:cNvPr id="17412" name="Slide Number Placeholder 3"/>
          <p:cNvSpPr>
            <a:spLocks noGrp="1"/>
          </p:cNvSpPr>
          <p:nvPr>
            <p:ph type="sldNum" sz="quarter" idx="5"/>
          </p:nvPr>
        </p:nvSpPr>
        <p:spPr bwMode="auto">
          <a:noFill/>
          <a:ln>
            <a:miter lim="800000"/>
            <a:headEnd/>
            <a:tailEnd/>
          </a:ln>
        </p:spPr>
        <p:txBody>
          <a:bodyPr/>
          <a:lstStyle/>
          <a:p>
            <a:fld id="{F2DC69FE-82EB-ED4A-895C-6DF3FE534FB7}"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3859497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FFE5D-F2AC-712B-2569-7F55FB08E67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8644B1-EAAB-8F34-3BDD-CA5C17DB1D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BEE2BF2-46A9-3930-5A39-91B0E903A0C2}"/>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5" name="Footer Placeholder 4">
            <a:extLst>
              <a:ext uri="{FF2B5EF4-FFF2-40B4-BE49-F238E27FC236}">
                <a16:creationId xmlns:a16="http://schemas.microsoft.com/office/drawing/2014/main" id="{2E450876-17A4-E083-1613-1F858DABCE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E713A7-AF49-2F15-0E86-4DEB84BCC3CC}"/>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3938344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7EDBA-3B4E-1C14-4E91-4AD77DB79E3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4FA9DF-866F-D8FE-5043-6E7FFE2068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67F521-BD20-B6BC-5003-0AC9458C72C7}"/>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5" name="Footer Placeholder 4">
            <a:extLst>
              <a:ext uri="{FF2B5EF4-FFF2-40B4-BE49-F238E27FC236}">
                <a16:creationId xmlns:a16="http://schemas.microsoft.com/office/drawing/2014/main" id="{89C4474D-292E-6C95-1D64-FCA7155504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B43DC1-B839-0EB0-4172-19B3F536CEFE}"/>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861842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18B39-FEFF-C337-C10E-1098832EBA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5FFCCD3-D753-68D7-DE4A-B2F58A12D6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3D39A6-FABA-3E46-3D61-31E342605C49}"/>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5" name="Footer Placeholder 4">
            <a:extLst>
              <a:ext uri="{FF2B5EF4-FFF2-40B4-BE49-F238E27FC236}">
                <a16:creationId xmlns:a16="http://schemas.microsoft.com/office/drawing/2014/main" id="{E0040F8A-9721-3B7E-D9DF-9464C3F2BF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17C7A0-9BC6-F478-8FED-0BF793FD3814}"/>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2506432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E5927-4E0E-1799-B6CD-48B2284669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15A7E6-C774-E831-C534-A3F848F4CE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2B0FF0-3908-5760-E702-614CF7D8889B}"/>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5" name="Footer Placeholder 4">
            <a:extLst>
              <a:ext uri="{FF2B5EF4-FFF2-40B4-BE49-F238E27FC236}">
                <a16:creationId xmlns:a16="http://schemas.microsoft.com/office/drawing/2014/main" id="{907D348C-0671-5B1C-5F4F-0818A3068B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5F5178-635A-AEE0-B054-403EC17512F7}"/>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241508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20018-C07A-EDCA-E510-9CDFFB26DE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0366E9-4E1E-0424-FA4B-B2093E7F0F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F8E873-95D7-C3C1-36B7-650EF90DD296}"/>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5" name="Footer Placeholder 4">
            <a:extLst>
              <a:ext uri="{FF2B5EF4-FFF2-40B4-BE49-F238E27FC236}">
                <a16:creationId xmlns:a16="http://schemas.microsoft.com/office/drawing/2014/main" id="{18B1184D-8720-9389-8D30-8BBEFAF20C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F0D66-6274-7979-323B-94B61C4A7016}"/>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0756602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4E5BF-8E15-A994-E998-AD24C19CD8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D18386-8E73-C19E-BA60-1D95F12E4A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9AA562-A42B-EC59-C1AA-E00DEAA109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068428-7639-BA05-7772-270D949D8136}"/>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6" name="Footer Placeholder 5">
            <a:extLst>
              <a:ext uri="{FF2B5EF4-FFF2-40B4-BE49-F238E27FC236}">
                <a16:creationId xmlns:a16="http://schemas.microsoft.com/office/drawing/2014/main" id="{610C838A-3CC1-3753-834D-6554CA1830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8C3A7F-89C9-E687-514E-549838D9BFDF}"/>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078358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66E29-B6B9-0C78-7849-375BAB1ED0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DCE7F0-DD0F-7E9F-D2EA-53F8304C5B8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81F8A3-AC56-A5B6-679C-50D0E31AC8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6E29600-DA9B-1791-A65C-6FA0D7C8F0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3FB0DD-C031-72A9-7ABD-5E43309529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719209-C4F2-994F-42A5-8EE02B9DFCD5}"/>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8" name="Footer Placeholder 7">
            <a:extLst>
              <a:ext uri="{FF2B5EF4-FFF2-40B4-BE49-F238E27FC236}">
                <a16:creationId xmlns:a16="http://schemas.microsoft.com/office/drawing/2014/main" id="{1C2D814B-7E15-5B55-EDD5-72C31983E2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214D32-F44C-B933-8009-E89F2ECA8B8F}"/>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336630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4199-232A-C2A6-3994-C04707AE53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0A11D7-0B5F-D839-C646-E0441A580363}"/>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4" name="Footer Placeholder 3">
            <a:extLst>
              <a:ext uri="{FF2B5EF4-FFF2-40B4-BE49-F238E27FC236}">
                <a16:creationId xmlns:a16="http://schemas.microsoft.com/office/drawing/2014/main" id="{A23AB43A-873A-0486-5CA6-893B3F3239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CE1309-35AD-DDAC-8443-BD115E5F91EB}"/>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3457245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F5EA46-A110-FF81-D6E4-9BFFD4211FEE}"/>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3" name="Footer Placeholder 2">
            <a:extLst>
              <a:ext uri="{FF2B5EF4-FFF2-40B4-BE49-F238E27FC236}">
                <a16:creationId xmlns:a16="http://schemas.microsoft.com/office/drawing/2014/main" id="{7DF12B6F-6B1B-DF8B-D552-8E3EE4C9E79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B38803-F65F-5C3D-34C6-FE82646CEAAE}"/>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922346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33FB1-4EE9-5539-FF47-3E83BB8FF5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47F864-1D13-9759-6B14-DF074E1116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A9E5FB-611E-02E6-E891-32A928E261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75848F-4D24-3337-E579-F9510EC23157}"/>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6" name="Footer Placeholder 5">
            <a:extLst>
              <a:ext uri="{FF2B5EF4-FFF2-40B4-BE49-F238E27FC236}">
                <a16:creationId xmlns:a16="http://schemas.microsoft.com/office/drawing/2014/main" id="{91E68842-8B26-889E-DF32-B7804FC096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F24C66-40A7-0176-1E04-57DD93976854}"/>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4867899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9C092-9C62-D792-7A9B-377A9B142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1179D36-54CD-C33F-E32D-17C7BE201F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3D5049-D4FD-7802-27E9-7C96449FCA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9275F4-D400-DDE3-1CA3-06789E1C59E7}"/>
              </a:ext>
            </a:extLst>
          </p:cNvPr>
          <p:cNvSpPr>
            <a:spLocks noGrp="1"/>
          </p:cNvSpPr>
          <p:nvPr>
            <p:ph type="dt" sz="half" idx="10"/>
          </p:nvPr>
        </p:nvSpPr>
        <p:spPr/>
        <p:txBody>
          <a:bodyPr/>
          <a:lstStyle/>
          <a:p>
            <a:fld id="{DC53B2CE-FCF9-C541-A7EF-29BDD648AC51}" type="datetimeFigureOut">
              <a:rPr lang="en-US" smtClean="0"/>
              <a:t>4/17/23</a:t>
            </a:fld>
            <a:endParaRPr lang="en-US"/>
          </a:p>
        </p:txBody>
      </p:sp>
      <p:sp>
        <p:nvSpPr>
          <p:cNvPr id="6" name="Footer Placeholder 5">
            <a:extLst>
              <a:ext uri="{FF2B5EF4-FFF2-40B4-BE49-F238E27FC236}">
                <a16:creationId xmlns:a16="http://schemas.microsoft.com/office/drawing/2014/main" id="{02C9868C-821C-79F0-68B2-00E3AC1A11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DAB4B8-EE52-DEA5-3957-AB6161A45349}"/>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078563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F7C4A8-216E-475C-46A1-7E408CD319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B99B37-34C7-838D-AED2-F8F83FC6B2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F3FFB4-604F-6456-0499-3F881FD852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53B2CE-FCF9-C541-A7EF-29BDD648AC51}" type="datetimeFigureOut">
              <a:rPr lang="en-US" smtClean="0"/>
              <a:t>4/17/23</a:t>
            </a:fld>
            <a:endParaRPr lang="en-US"/>
          </a:p>
        </p:txBody>
      </p:sp>
      <p:sp>
        <p:nvSpPr>
          <p:cNvPr id="5" name="Footer Placeholder 4">
            <a:extLst>
              <a:ext uri="{FF2B5EF4-FFF2-40B4-BE49-F238E27FC236}">
                <a16:creationId xmlns:a16="http://schemas.microsoft.com/office/drawing/2014/main" id="{6F06274E-AECB-B233-66B5-415970C74A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EEF1B6E-D218-B4E2-2900-333B34E3C6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674607-E92F-3746-8CD7-43910FA09A48}" type="slidenum">
              <a:rPr lang="en-US" smtClean="0"/>
              <a:t>‹#›</a:t>
            </a:fld>
            <a:endParaRPr lang="en-US"/>
          </a:p>
        </p:txBody>
      </p:sp>
    </p:spTree>
    <p:extLst>
      <p:ext uri="{BB962C8B-B14F-4D97-AF65-F5344CB8AC3E}">
        <p14:creationId xmlns:p14="http://schemas.microsoft.com/office/powerpoint/2010/main" val="15402341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hyperlink" Target="https://doi.org/10.1161/CIRCOUTCOMES.118.004879"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BEBA8EAE-BF5A-486C-A8C5-ECC9F3942E4B}">
                <a14:imgProps xmlns:a14="http://schemas.microsoft.com/office/drawing/2010/main">
                  <a14:imgLayer r:embed="rId4">
                    <a14:imgEffect>
                      <a14:artisticLineDrawing/>
                    </a14:imgEffect>
                  </a14:imgLayer>
                </a14:imgProps>
              </a:ext>
              <a:ext uri="{28A0092B-C50C-407E-A947-70E740481C1C}">
                <a14:useLocalDpi xmlns:a14="http://schemas.microsoft.com/office/drawing/2010/main" val="0"/>
              </a:ext>
            </a:extLst>
          </a:blip>
          <a:srcRect l="4152" t="28402" r="4342" b="11302"/>
          <a:stretch/>
        </p:blipFill>
        <p:spPr>
          <a:xfrm>
            <a:off x="898659" y="1249066"/>
            <a:ext cx="10584556" cy="4467069"/>
          </a:xfrm>
          <a:prstGeom prst="rect">
            <a:avLst/>
          </a:prstGeom>
        </p:spPr>
      </p:pic>
      <p:sp>
        <p:nvSpPr>
          <p:cNvPr id="10" name="Title 3"/>
          <p:cNvSpPr>
            <a:spLocks noGrp="1"/>
          </p:cNvSpPr>
          <p:nvPr>
            <p:ph type="ctrTitle"/>
          </p:nvPr>
        </p:nvSpPr>
        <p:spPr>
          <a:xfrm>
            <a:off x="1079292" y="2088788"/>
            <a:ext cx="10223291" cy="1241910"/>
          </a:xfrm>
          <a:solidFill>
            <a:schemeClr val="bg1">
              <a:alpha val="80000"/>
            </a:schemeClr>
          </a:solidFill>
        </p:spPr>
        <p:txBody>
          <a:bodyPr>
            <a:normAutofit/>
          </a:bodyPr>
          <a:lstStyle/>
          <a:p>
            <a:r>
              <a:rPr lang="en-US" sz="4800" dirty="0"/>
              <a:t>Regression trees, random forests</a:t>
            </a:r>
            <a:endParaRPr lang="en-US" sz="4800" dirty="0">
              <a:ea typeface="ＭＳ Ｐゴシック" charset="-128"/>
              <a:cs typeface="ＭＳ Ｐゴシック" charset="-128"/>
            </a:endParaRPr>
          </a:p>
        </p:txBody>
      </p:sp>
      <p:sp>
        <p:nvSpPr>
          <p:cNvPr id="11" name="TextBox 10"/>
          <p:cNvSpPr txBox="1"/>
          <p:nvPr/>
        </p:nvSpPr>
        <p:spPr>
          <a:xfrm>
            <a:off x="-698500" y="787401"/>
            <a:ext cx="184666" cy="461665"/>
          </a:xfrm>
          <a:prstGeom prst="rect">
            <a:avLst/>
          </a:prstGeom>
          <a:noFill/>
        </p:spPr>
        <p:txBody>
          <a:bodyPr wrap="none" rtlCol="0">
            <a:spAutoFit/>
          </a:bodyPr>
          <a:lstStyle/>
          <a:p>
            <a:pPr fontAlgn="base">
              <a:spcBef>
                <a:spcPct val="0"/>
              </a:spcBef>
              <a:spcAft>
                <a:spcPct val="0"/>
              </a:spcAft>
            </a:pPr>
            <a:endParaRPr lang="en-US" sz="2400" dirty="0">
              <a:solidFill>
                <a:prstClr val="black"/>
              </a:solidFill>
              <a:latin typeface="Corbel"/>
              <a:ea typeface="ＭＳ Ｐゴシック" charset="-128"/>
              <a:cs typeface="ＭＳ Ｐゴシック" charset="-128"/>
            </a:endParaRPr>
          </a:p>
        </p:txBody>
      </p:sp>
      <p:sp>
        <p:nvSpPr>
          <p:cNvPr id="2" name="TextBox 1"/>
          <p:cNvSpPr txBox="1"/>
          <p:nvPr/>
        </p:nvSpPr>
        <p:spPr>
          <a:xfrm>
            <a:off x="6098571" y="3912149"/>
            <a:ext cx="184730" cy="461665"/>
          </a:xfrm>
          <a:prstGeom prst="rect">
            <a:avLst/>
          </a:prstGeom>
          <a:solidFill>
            <a:schemeClr val="bg1">
              <a:alpha val="80000"/>
            </a:schemeClr>
          </a:solidFill>
        </p:spPr>
        <p:txBody>
          <a:bodyPr wrap="none" rtlCol="0">
            <a:spAutoFit/>
          </a:bodyPr>
          <a:lstStyle/>
          <a:p>
            <a:pPr algn="ctr" fontAlgn="base">
              <a:spcBef>
                <a:spcPct val="0"/>
              </a:spcBef>
              <a:spcAft>
                <a:spcPct val="0"/>
              </a:spcAft>
            </a:pPr>
            <a:endParaRPr lang="en-US" sz="2400" dirty="0">
              <a:solidFill>
                <a:prstClr val="black"/>
              </a:solidFill>
              <a:latin typeface="Gill Sans Light"/>
              <a:ea typeface="ＭＳ Ｐゴシック" charset="-128"/>
              <a:cs typeface="Gill Sans Light"/>
            </a:endParaRPr>
          </a:p>
        </p:txBody>
      </p:sp>
      <p:pic>
        <p:nvPicPr>
          <p:cNvPr id="5" name="Picture 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541899" y="5871757"/>
            <a:ext cx="2941316" cy="591940"/>
          </a:xfrm>
          <a:prstGeom prst="rect">
            <a:avLst/>
          </a:prstGeom>
          <a:solidFill>
            <a:schemeClr val="bg1">
              <a:alpha val="80000"/>
            </a:schemeClr>
          </a:solidFill>
        </p:spPr>
      </p:pic>
    </p:spTree>
    <p:extLst>
      <p:ext uri="{BB962C8B-B14F-4D97-AF65-F5344CB8AC3E}">
        <p14:creationId xmlns:p14="http://schemas.microsoft.com/office/powerpoint/2010/main" val="201710228"/>
      </p:ext>
    </p:extLst>
  </p:cSld>
  <p:clrMapOvr>
    <a:masterClrMapping/>
  </p:clrMapOvr>
  <mc:AlternateContent xmlns:mc="http://schemas.openxmlformats.org/markup-compatibility/2006" xmlns:p14="http://schemas.microsoft.com/office/powerpoint/2010/main">
    <mc:Choice Requires="p14">
      <p:transition spd="slow" p14:dur="2000" advTm="24898"/>
    </mc:Choice>
    <mc:Fallback xmlns:mv="urn:schemas-microsoft-com:mac:vml" xmlns="">
      <p:transition spd="slow" advTm="2489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13146-B5E1-583C-EA4C-B2305148A307}"/>
              </a:ext>
            </a:extLst>
          </p:cNvPr>
          <p:cNvSpPr>
            <a:spLocks noGrp="1"/>
          </p:cNvSpPr>
          <p:nvPr>
            <p:ph type="title"/>
          </p:nvPr>
        </p:nvSpPr>
        <p:spPr/>
        <p:txBody>
          <a:bodyPr/>
          <a:lstStyle/>
          <a:p>
            <a:br>
              <a:rPr lang="en-US" dirty="0"/>
            </a:br>
            <a:endParaRPr lang="en-US" dirty="0"/>
          </a:p>
        </p:txBody>
      </p:sp>
      <p:sp>
        <p:nvSpPr>
          <p:cNvPr id="4" name="Rectangle 3">
            <a:extLst>
              <a:ext uri="{FF2B5EF4-FFF2-40B4-BE49-F238E27FC236}">
                <a16:creationId xmlns:a16="http://schemas.microsoft.com/office/drawing/2014/main" id="{EA905688-477C-3434-7903-9FE58500CE48}"/>
              </a:ext>
            </a:extLst>
          </p:cNvPr>
          <p:cNvSpPr/>
          <p:nvPr/>
        </p:nvSpPr>
        <p:spPr>
          <a:xfrm>
            <a:off x="7417943" y="1871368"/>
            <a:ext cx="3565132"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BADA28A-02BA-1B5F-5552-3A4C50FD0712}"/>
              </a:ext>
            </a:extLst>
          </p:cNvPr>
          <p:cNvSpPr txBox="1"/>
          <p:nvPr/>
        </p:nvSpPr>
        <p:spPr>
          <a:xfrm>
            <a:off x="8506216" y="4341813"/>
            <a:ext cx="1388585" cy="369332"/>
          </a:xfrm>
          <a:prstGeom prst="rect">
            <a:avLst/>
          </a:prstGeom>
          <a:noFill/>
        </p:spPr>
        <p:txBody>
          <a:bodyPr wrap="none" rtlCol="0">
            <a:spAutoFit/>
          </a:bodyPr>
          <a:lstStyle/>
          <a:p>
            <a:r>
              <a:rPr lang="en-US" dirty="0"/>
              <a:t>Temperature</a:t>
            </a:r>
          </a:p>
        </p:txBody>
      </p:sp>
      <p:sp>
        <p:nvSpPr>
          <p:cNvPr id="6" name="TextBox 5">
            <a:extLst>
              <a:ext uri="{FF2B5EF4-FFF2-40B4-BE49-F238E27FC236}">
                <a16:creationId xmlns:a16="http://schemas.microsoft.com/office/drawing/2014/main" id="{FE93302F-5F84-EB03-444B-5C328E782BA5}"/>
              </a:ext>
            </a:extLst>
          </p:cNvPr>
          <p:cNvSpPr txBox="1"/>
          <p:nvPr/>
        </p:nvSpPr>
        <p:spPr>
          <a:xfrm rot="16200000">
            <a:off x="6440732" y="2899052"/>
            <a:ext cx="1377365" cy="369332"/>
          </a:xfrm>
          <a:prstGeom prst="rect">
            <a:avLst/>
          </a:prstGeom>
          <a:noFill/>
        </p:spPr>
        <p:txBody>
          <a:bodyPr wrap="none" rtlCol="0">
            <a:spAutoFit/>
          </a:bodyPr>
          <a:lstStyle/>
          <a:p>
            <a:r>
              <a:rPr lang="en-US" dirty="0"/>
              <a:t>Precipitation</a:t>
            </a:r>
          </a:p>
        </p:txBody>
      </p:sp>
      <p:sp>
        <p:nvSpPr>
          <p:cNvPr id="11" name="TextBox 10">
            <a:extLst>
              <a:ext uri="{FF2B5EF4-FFF2-40B4-BE49-F238E27FC236}">
                <a16:creationId xmlns:a16="http://schemas.microsoft.com/office/drawing/2014/main" id="{E75CAA7E-C4B8-2F75-E222-11246DA42F11}"/>
              </a:ext>
            </a:extLst>
          </p:cNvPr>
          <p:cNvSpPr txBox="1"/>
          <p:nvPr/>
        </p:nvSpPr>
        <p:spPr>
          <a:xfrm>
            <a:off x="7727353" y="2036646"/>
            <a:ext cx="418704" cy="369332"/>
          </a:xfrm>
          <a:prstGeom prst="rect">
            <a:avLst/>
          </a:prstGeom>
          <a:noFill/>
        </p:spPr>
        <p:txBody>
          <a:bodyPr wrap="none" rtlCol="0">
            <a:spAutoFit/>
          </a:bodyPr>
          <a:lstStyle/>
          <a:p>
            <a:r>
              <a:rPr lang="en-US" dirty="0"/>
              <a:t>40</a:t>
            </a:r>
          </a:p>
        </p:txBody>
      </p:sp>
      <p:sp>
        <p:nvSpPr>
          <p:cNvPr id="12" name="TextBox 11">
            <a:extLst>
              <a:ext uri="{FF2B5EF4-FFF2-40B4-BE49-F238E27FC236}">
                <a16:creationId xmlns:a16="http://schemas.microsoft.com/office/drawing/2014/main" id="{F6E7A077-8E0E-3211-8C13-B95D6E02643E}"/>
              </a:ext>
            </a:extLst>
          </p:cNvPr>
          <p:cNvSpPr txBox="1"/>
          <p:nvPr/>
        </p:nvSpPr>
        <p:spPr>
          <a:xfrm>
            <a:off x="7779867" y="2911093"/>
            <a:ext cx="418704" cy="369332"/>
          </a:xfrm>
          <a:prstGeom prst="rect">
            <a:avLst/>
          </a:prstGeom>
          <a:noFill/>
        </p:spPr>
        <p:txBody>
          <a:bodyPr wrap="none" rtlCol="0">
            <a:spAutoFit/>
          </a:bodyPr>
          <a:lstStyle/>
          <a:p>
            <a:r>
              <a:rPr lang="en-US" dirty="0"/>
              <a:t>30</a:t>
            </a:r>
          </a:p>
        </p:txBody>
      </p:sp>
      <p:sp>
        <p:nvSpPr>
          <p:cNvPr id="13" name="TextBox 12">
            <a:extLst>
              <a:ext uri="{FF2B5EF4-FFF2-40B4-BE49-F238E27FC236}">
                <a16:creationId xmlns:a16="http://schemas.microsoft.com/office/drawing/2014/main" id="{1FF34008-AACC-58BF-4196-53646FFC9B30}"/>
              </a:ext>
            </a:extLst>
          </p:cNvPr>
          <p:cNvSpPr txBox="1"/>
          <p:nvPr/>
        </p:nvSpPr>
        <p:spPr>
          <a:xfrm>
            <a:off x="7771132" y="3677865"/>
            <a:ext cx="418704" cy="369332"/>
          </a:xfrm>
          <a:prstGeom prst="rect">
            <a:avLst/>
          </a:prstGeom>
          <a:noFill/>
        </p:spPr>
        <p:txBody>
          <a:bodyPr wrap="none" rtlCol="0">
            <a:spAutoFit/>
          </a:bodyPr>
          <a:lstStyle/>
          <a:p>
            <a:r>
              <a:rPr lang="en-US" dirty="0"/>
              <a:t>20</a:t>
            </a:r>
          </a:p>
        </p:txBody>
      </p:sp>
      <p:sp>
        <p:nvSpPr>
          <p:cNvPr id="14" name="TextBox 13">
            <a:extLst>
              <a:ext uri="{FF2B5EF4-FFF2-40B4-BE49-F238E27FC236}">
                <a16:creationId xmlns:a16="http://schemas.microsoft.com/office/drawing/2014/main" id="{FA771FD2-4B41-3DA2-C64F-577D81B85A19}"/>
              </a:ext>
            </a:extLst>
          </p:cNvPr>
          <p:cNvSpPr txBox="1"/>
          <p:nvPr/>
        </p:nvSpPr>
        <p:spPr>
          <a:xfrm>
            <a:off x="8469924" y="3677865"/>
            <a:ext cx="418704" cy="369332"/>
          </a:xfrm>
          <a:prstGeom prst="rect">
            <a:avLst/>
          </a:prstGeom>
          <a:noFill/>
        </p:spPr>
        <p:txBody>
          <a:bodyPr wrap="none" rtlCol="0">
            <a:spAutoFit/>
          </a:bodyPr>
          <a:lstStyle/>
          <a:p>
            <a:r>
              <a:rPr lang="en-US" dirty="0"/>
              <a:t>25</a:t>
            </a:r>
          </a:p>
        </p:txBody>
      </p:sp>
      <p:sp>
        <p:nvSpPr>
          <p:cNvPr id="15" name="TextBox 14">
            <a:extLst>
              <a:ext uri="{FF2B5EF4-FFF2-40B4-BE49-F238E27FC236}">
                <a16:creationId xmlns:a16="http://schemas.microsoft.com/office/drawing/2014/main" id="{301CCD24-23CE-DC87-B06E-FA1507A0A5A0}"/>
              </a:ext>
            </a:extLst>
          </p:cNvPr>
          <p:cNvSpPr txBox="1"/>
          <p:nvPr/>
        </p:nvSpPr>
        <p:spPr>
          <a:xfrm>
            <a:off x="9029799" y="3677865"/>
            <a:ext cx="418704" cy="369332"/>
          </a:xfrm>
          <a:prstGeom prst="rect">
            <a:avLst/>
          </a:prstGeom>
          <a:noFill/>
        </p:spPr>
        <p:txBody>
          <a:bodyPr wrap="none" rtlCol="0">
            <a:spAutoFit/>
          </a:bodyPr>
          <a:lstStyle/>
          <a:p>
            <a:r>
              <a:rPr lang="en-US" dirty="0"/>
              <a:t>25</a:t>
            </a:r>
          </a:p>
        </p:txBody>
      </p:sp>
      <p:sp>
        <p:nvSpPr>
          <p:cNvPr id="16" name="TextBox 15">
            <a:extLst>
              <a:ext uri="{FF2B5EF4-FFF2-40B4-BE49-F238E27FC236}">
                <a16:creationId xmlns:a16="http://schemas.microsoft.com/office/drawing/2014/main" id="{8D5601DB-4FC1-54C8-3D4F-89305B48E6B7}"/>
              </a:ext>
            </a:extLst>
          </p:cNvPr>
          <p:cNvSpPr txBox="1"/>
          <p:nvPr/>
        </p:nvSpPr>
        <p:spPr>
          <a:xfrm>
            <a:off x="9552365" y="3677865"/>
            <a:ext cx="418704" cy="369332"/>
          </a:xfrm>
          <a:prstGeom prst="rect">
            <a:avLst/>
          </a:prstGeom>
          <a:noFill/>
        </p:spPr>
        <p:txBody>
          <a:bodyPr wrap="none" rtlCol="0">
            <a:spAutoFit/>
          </a:bodyPr>
          <a:lstStyle/>
          <a:p>
            <a:r>
              <a:rPr lang="en-US" dirty="0"/>
              <a:t>25</a:t>
            </a:r>
          </a:p>
        </p:txBody>
      </p:sp>
      <p:sp>
        <p:nvSpPr>
          <p:cNvPr id="17" name="TextBox 16">
            <a:extLst>
              <a:ext uri="{FF2B5EF4-FFF2-40B4-BE49-F238E27FC236}">
                <a16:creationId xmlns:a16="http://schemas.microsoft.com/office/drawing/2014/main" id="{B8069669-E67E-B624-2A7F-D42DD06F8A14}"/>
              </a:ext>
            </a:extLst>
          </p:cNvPr>
          <p:cNvSpPr txBox="1"/>
          <p:nvPr/>
        </p:nvSpPr>
        <p:spPr>
          <a:xfrm>
            <a:off x="10074931" y="3677865"/>
            <a:ext cx="418704" cy="369332"/>
          </a:xfrm>
          <a:prstGeom prst="rect">
            <a:avLst/>
          </a:prstGeom>
          <a:noFill/>
        </p:spPr>
        <p:txBody>
          <a:bodyPr wrap="none" rtlCol="0">
            <a:spAutoFit/>
          </a:bodyPr>
          <a:lstStyle/>
          <a:p>
            <a:r>
              <a:rPr lang="en-US" dirty="0"/>
              <a:t>25</a:t>
            </a:r>
          </a:p>
        </p:txBody>
      </p:sp>
      <p:sp>
        <p:nvSpPr>
          <p:cNvPr id="18" name="TextBox 17">
            <a:extLst>
              <a:ext uri="{FF2B5EF4-FFF2-40B4-BE49-F238E27FC236}">
                <a16:creationId xmlns:a16="http://schemas.microsoft.com/office/drawing/2014/main" id="{F8FFE4D0-FF28-8F1A-E103-6B1B559AB80A}"/>
              </a:ext>
            </a:extLst>
          </p:cNvPr>
          <p:cNvSpPr txBox="1"/>
          <p:nvPr/>
        </p:nvSpPr>
        <p:spPr>
          <a:xfrm>
            <a:off x="8469924" y="2899052"/>
            <a:ext cx="418704" cy="369332"/>
          </a:xfrm>
          <a:prstGeom prst="rect">
            <a:avLst/>
          </a:prstGeom>
          <a:noFill/>
        </p:spPr>
        <p:txBody>
          <a:bodyPr wrap="none" rtlCol="0">
            <a:spAutoFit/>
          </a:bodyPr>
          <a:lstStyle/>
          <a:p>
            <a:r>
              <a:rPr lang="en-US" dirty="0"/>
              <a:t>20</a:t>
            </a:r>
          </a:p>
        </p:txBody>
      </p:sp>
      <p:sp>
        <p:nvSpPr>
          <p:cNvPr id="19" name="TextBox 18">
            <a:extLst>
              <a:ext uri="{FF2B5EF4-FFF2-40B4-BE49-F238E27FC236}">
                <a16:creationId xmlns:a16="http://schemas.microsoft.com/office/drawing/2014/main" id="{6943BAE2-1F11-3DBD-4951-E8DF6FAFF4E8}"/>
              </a:ext>
            </a:extLst>
          </p:cNvPr>
          <p:cNvSpPr txBox="1"/>
          <p:nvPr/>
        </p:nvSpPr>
        <p:spPr>
          <a:xfrm>
            <a:off x="9004641" y="2899052"/>
            <a:ext cx="418704" cy="369332"/>
          </a:xfrm>
          <a:prstGeom prst="rect">
            <a:avLst/>
          </a:prstGeom>
          <a:noFill/>
        </p:spPr>
        <p:txBody>
          <a:bodyPr wrap="none" rtlCol="0">
            <a:spAutoFit/>
          </a:bodyPr>
          <a:lstStyle/>
          <a:p>
            <a:r>
              <a:rPr lang="en-US" dirty="0"/>
              <a:t>20</a:t>
            </a:r>
          </a:p>
        </p:txBody>
      </p:sp>
      <p:sp>
        <p:nvSpPr>
          <p:cNvPr id="20" name="TextBox 19">
            <a:extLst>
              <a:ext uri="{FF2B5EF4-FFF2-40B4-BE49-F238E27FC236}">
                <a16:creationId xmlns:a16="http://schemas.microsoft.com/office/drawing/2014/main" id="{058ACB6F-FA5A-E84A-3A98-98791E4D17EF}"/>
              </a:ext>
            </a:extLst>
          </p:cNvPr>
          <p:cNvSpPr txBox="1"/>
          <p:nvPr/>
        </p:nvSpPr>
        <p:spPr>
          <a:xfrm>
            <a:off x="9546523" y="2909353"/>
            <a:ext cx="418704" cy="369332"/>
          </a:xfrm>
          <a:prstGeom prst="rect">
            <a:avLst/>
          </a:prstGeom>
          <a:noFill/>
        </p:spPr>
        <p:txBody>
          <a:bodyPr wrap="square" rtlCol="0">
            <a:spAutoFit/>
          </a:bodyPr>
          <a:lstStyle/>
          <a:p>
            <a:r>
              <a:rPr lang="en-US" dirty="0"/>
              <a:t>25</a:t>
            </a:r>
          </a:p>
        </p:txBody>
      </p:sp>
      <p:sp>
        <p:nvSpPr>
          <p:cNvPr id="21" name="TextBox 20">
            <a:extLst>
              <a:ext uri="{FF2B5EF4-FFF2-40B4-BE49-F238E27FC236}">
                <a16:creationId xmlns:a16="http://schemas.microsoft.com/office/drawing/2014/main" id="{35396E8F-D74F-0320-C372-3B22BAFDE6C1}"/>
              </a:ext>
            </a:extLst>
          </p:cNvPr>
          <p:cNvSpPr txBox="1"/>
          <p:nvPr/>
        </p:nvSpPr>
        <p:spPr>
          <a:xfrm>
            <a:off x="10088405" y="2909353"/>
            <a:ext cx="418704" cy="369332"/>
          </a:xfrm>
          <a:prstGeom prst="rect">
            <a:avLst/>
          </a:prstGeom>
          <a:noFill/>
        </p:spPr>
        <p:txBody>
          <a:bodyPr wrap="square" rtlCol="0">
            <a:spAutoFit/>
          </a:bodyPr>
          <a:lstStyle/>
          <a:p>
            <a:r>
              <a:rPr lang="en-US" dirty="0"/>
              <a:t>25</a:t>
            </a:r>
          </a:p>
        </p:txBody>
      </p:sp>
      <p:sp>
        <p:nvSpPr>
          <p:cNvPr id="22" name="TextBox 21">
            <a:extLst>
              <a:ext uri="{FF2B5EF4-FFF2-40B4-BE49-F238E27FC236}">
                <a16:creationId xmlns:a16="http://schemas.microsoft.com/office/drawing/2014/main" id="{6FBD44E4-95C6-913C-E057-A69AF7E50728}"/>
              </a:ext>
            </a:extLst>
          </p:cNvPr>
          <p:cNvSpPr txBox="1"/>
          <p:nvPr/>
        </p:nvSpPr>
        <p:spPr>
          <a:xfrm>
            <a:off x="8455467" y="2057996"/>
            <a:ext cx="418704" cy="369332"/>
          </a:xfrm>
          <a:prstGeom prst="rect">
            <a:avLst/>
          </a:prstGeom>
          <a:noFill/>
        </p:spPr>
        <p:txBody>
          <a:bodyPr wrap="none" rtlCol="0">
            <a:spAutoFit/>
          </a:bodyPr>
          <a:lstStyle/>
          <a:p>
            <a:r>
              <a:rPr lang="en-US" dirty="0"/>
              <a:t>20</a:t>
            </a:r>
          </a:p>
        </p:txBody>
      </p:sp>
      <p:sp>
        <p:nvSpPr>
          <p:cNvPr id="23" name="TextBox 22">
            <a:extLst>
              <a:ext uri="{FF2B5EF4-FFF2-40B4-BE49-F238E27FC236}">
                <a16:creationId xmlns:a16="http://schemas.microsoft.com/office/drawing/2014/main" id="{EC3F489A-87AC-CA7C-635E-B1874DB7B33F}"/>
              </a:ext>
            </a:extLst>
          </p:cNvPr>
          <p:cNvSpPr txBox="1"/>
          <p:nvPr/>
        </p:nvSpPr>
        <p:spPr>
          <a:xfrm>
            <a:off x="8990184" y="2057996"/>
            <a:ext cx="418704" cy="369332"/>
          </a:xfrm>
          <a:prstGeom prst="rect">
            <a:avLst/>
          </a:prstGeom>
          <a:noFill/>
        </p:spPr>
        <p:txBody>
          <a:bodyPr wrap="none" rtlCol="0">
            <a:spAutoFit/>
          </a:bodyPr>
          <a:lstStyle/>
          <a:p>
            <a:r>
              <a:rPr lang="en-US" dirty="0"/>
              <a:t>20</a:t>
            </a:r>
          </a:p>
        </p:txBody>
      </p:sp>
      <p:sp>
        <p:nvSpPr>
          <p:cNvPr id="24" name="TextBox 23">
            <a:extLst>
              <a:ext uri="{FF2B5EF4-FFF2-40B4-BE49-F238E27FC236}">
                <a16:creationId xmlns:a16="http://schemas.microsoft.com/office/drawing/2014/main" id="{EF82BA48-28B8-ABF1-5DA1-03D38EFB0CB2}"/>
              </a:ext>
            </a:extLst>
          </p:cNvPr>
          <p:cNvSpPr txBox="1"/>
          <p:nvPr/>
        </p:nvSpPr>
        <p:spPr>
          <a:xfrm>
            <a:off x="9591884" y="2064994"/>
            <a:ext cx="418704" cy="369332"/>
          </a:xfrm>
          <a:prstGeom prst="rect">
            <a:avLst/>
          </a:prstGeom>
          <a:noFill/>
        </p:spPr>
        <p:txBody>
          <a:bodyPr wrap="none" rtlCol="0">
            <a:spAutoFit/>
          </a:bodyPr>
          <a:lstStyle/>
          <a:p>
            <a:r>
              <a:rPr lang="en-US" dirty="0"/>
              <a:t>20</a:t>
            </a:r>
          </a:p>
        </p:txBody>
      </p:sp>
      <p:sp>
        <p:nvSpPr>
          <p:cNvPr id="25" name="TextBox 24">
            <a:extLst>
              <a:ext uri="{FF2B5EF4-FFF2-40B4-BE49-F238E27FC236}">
                <a16:creationId xmlns:a16="http://schemas.microsoft.com/office/drawing/2014/main" id="{0B43BDE7-1B74-345A-077B-FC173157B132}"/>
              </a:ext>
            </a:extLst>
          </p:cNvPr>
          <p:cNvSpPr txBox="1"/>
          <p:nvPr/>
        </p:nvSpPr>
        <p:spPr>
          <a:xfrm>
            <a:off x="10126601" y="2064994"/>
            <a:ext cx="418704" cy="369332"/>
          </a:xfrm>
          <a:prstGeom prst="rect">
            <a:avLst/>
          </a:prstGeom>
          <a:noFill/>
        </p:spPr>
        <p:txBody>
          <a:bodyPr wrap="none" rtlCol="0">
            <a:spAutoFit/>
          </a:bodyPr>
          <a:lstStyle/>
          <a:p>
            <a:r>
              <a:rPr lang="en-US" dirty="0"/>
              <a:t>25</a:t>
            </a:r>
          </a:p>
        </p:txBody>
      </p:sp>
      <p:sp>
        <p:nvSpPr>
          <p:cNvPr id="26" name="Rectangle 25">
            <a:extLst>
              <a:ext uri="{FF2B5EF4-FFF2-40B4-BE49-F238E27FC236}">
                <a16:creationId xmlns:a16="http://schemas.microsoft.com/office/drawing/2014/main" id="{8AC19E71-FD4B-A662-D441-2C716545E301}"/>
              </a:ext>
            </a:extLst>
          </p:cNvPr>
          <p:cNvSpPr/>
          <p:nvPr/>
        </p:nvSpPr>
        <p:spPr>
          <a:xfrm>
            <a:off x="1837540" y="783649"/>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TextBox 26">
            <a:extLst>
              <a:ext uri="{FF2B5EF4-FFF2-40B4-BE49-F238E27FC236}">
                <a16:creationId xmlns:a16="http://schemas.microsoft.com/office/drawing/2014/main" id="{9B2F3DB5-60E1-088E-7D8B-5C15D37354F5}"/>
              </a:ext>
            </a:extLst>
          </p:cNvPr>
          <p:cNvSpPr txBox="1"/>
          <p:nvPr/>
        </p:nvSpPr>
        <p:spPr>
          <a:xfrm>
            <a:off x="2311110" y="1052502"/>
            <a:ext cx="1058303" cy="369332"/>
          </a:xfrm>
          <a:prstGeom prst="rect">
            <a:avLst/>
          </a:prstGeom>
          <a:noFill/>
        </p:spPr>
        <p:txBody>
          <a:bodyPr wrap="none" rtlCol="0">
            <a:spAutoFit/>
          </a:bodyPr>
          <a:lstStyle/>
          <a:p>
            <a:r>
              <a:rPr lang="en-US" dirty="0"/>
              <a:t>T &lt; –1 °C </a:t>
            </a:r>
          </a:p>
        </p:txBody>
      </p:sp>
      <p:sp>
        <p:nvSpPr>
          <p:cNvPr id="28" name="Rectangle 27">
            <a:extLst>
              <a:ext uri="{FF2B5EF4-FFF2-40B4-BE49-F238E27FC236}">
                <a16:creationId xmlns:a16="http://schemas.microsoft.com/office/drawing/2014/main" id="{AF4B7DD6-63A3-C2C1-331D-BBA41C1C52FB}"/>
              </a:ext>
            </a:extLst>
          </p:cNvPr>
          <p:cNvSpPr/>
          <p:nvPr/>
        </p:nvSpPr>
        <p:spPr>
          <a:xfrm>
            <a:off x="173574" y="202319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30</a:t>
            </a:r>
          </a:p>
        </p:txBody>
      </p:sp>
      <p:sp>
        <p:nvSpPr>
          <p:cNvPr id="29" name="Rectangle 28">
            <a:extLst>
              <a:ext uri="{FF2B5EF4-FFF2-40B4-BE49-F238E27FC236}">
                <a16:creationId xmlns:a16="http://schemas.microsoft.com/office/drawing/2014/main" id="{84A2DD58-5FB8-06E9-97DB-CD0BF108D371}"/>
              </a:ext>
            </a:extLst>
          </p:cNvPr>
          <p:cNvSpPr/>
          <p:nvPr/>
        </p:nvSpPr>
        <p:spPr>
          <a:xfrm>
            <a:off x="3369413" y="2016702"/>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5mm/h</a:t>
            </a:r>
          </a:p>
        </p:txBody>
      </p:sp>
      <p:sp>
        <p:nvSpPr>
          <p:cNvPr id="31" name="Rectangle 30">
            <a:extLst>
              <a:ext uri="{FF2B5EF4-FFF2-40B4-BE49-F238E27FC236}">
                <a16:creationId xmlns:a16="http://schemas.microsoft.com/office/drawing/2014/main" id="{5649AB50-314A-FB77-977C-BF3AB85C4A98}"/>
              </a:ext>
            </a:extLst>
          </p:cNvPr>
          <p:cNvSpPr/>
          <p:nvPr/>
        </p:nvSpPr>
        <p:spPr>
          <a:xfrm>
            <a:off x="1591984" y="2944632"/>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sp>
        <p:nvSpPr>
          <p:cNvPr id="32" name="Rectangle 31">
            <a:extLst>
              <a:ext uri="{FF2B5EF4-FFF2-40B4-BE49-F238E27FC236}">
                <a16:creationId xmlns:a16="http://schemas.microsoft.com/office/drawing/2014/main" id="{7A18F698-148C-CBE9-3981-1919C288B83B}"/>
              </a:ext>
            </a:extLst>
          </p:cNvPr>
          <p:cNvSpPr/>
          <p:nvPr/>
        </p:nvSpPr>
        <p:spPr>
          <a:xfrm>
            <a:off x="4638720" y="3094019"/>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21.2</a:t>
            </a:r>
          </a:p>
        </p:txBody>
      </p:sp>
      <p:cxnSp>
        <p:nvCxnSpPr>
          <p:cNvPr id="34" name="Straight Arrow Connector 33">
            <a:extLst>
              <a:ext uri="{FF2B5EF4-FFF2-40B4-BE49-F238E27FC236}">
                <a16:creationId xmlns:a16="http://schemas.microsoft.com/office/drawing/2014/main" id="{AB563416-F496-FD2A-45D7-5E5DB1D11F56}"/>
              </a:ext>
            </a:extLst>
          </p:cNvPr>
          <p:cNvCxnSpPr/>
          <p:nvPr/>
        </p:nvCxnSpPr>
        <p:spPr>
          <a:xfrm flipH="1">
            <a:off x="1176296" y="1425266"/>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A8056B7-BBD0-AA54-0F0A-EB33E9A734E3}"/>
              </a:ext>
            </a:extLst>
          </p:cNvPr>
          <p:cNvCxnSpPr/>
          <p:nvPr/>
        </p:nvCxnSpPr>
        <p:spPr>
          <a:xfrm flipH="1">
            <a:off x="2840261" y="2395960"/>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3963998A-C76A-5A85-9D32-B221986F4396}"/>
              </a:ext>
            </a:extLst>
          </p:cNvPr>
          <p:cNvSpPr txBox="1"/>
          <p:nvPr/>
        </p:nvSpPr>
        <p:spPr>
          <a:xfrm>
            <a:off x="971980" y="1302945"/>
            <a:ext cx="491225" cy="369332"/>
          </a:xfrm>
          <a:prstGeom prst="rect">
            <a:avLst/>
          </a:prstGeom>
          <a:noFill/>
        </p:spPr>
        <p:txBody>
          <a:bodyPr wrap="none" rtlCol="0">
            <a:spAutoFit/>
          </a:bodyPr>
          <a:lstStyle/>
          <a:p>
            <a:r>
              <a:rPr lang="en-US" dirty="0"/>
              <a:t>yes</a:t>
            </a:r>
          </a:p>
        </p:txBody>
      </p:sp>
      <p:sp>
        <p:nvSpPr>
          <p:cNvPr id="38" name="TextBox 37">
            <a:extLst>
              <a:ext uri="{FF2B5EF4-FFF2-40B4-BE49-F238E27FC236}">
                <a16:creationId xmlns:a16="http://schemas.microsoft.com/office/drawing/2014/main" id="{813328E0-5FEA-1A44-1CF4-1F2FD998E88E}"/>
              </a:ext>
            </a:extLst>
          </p:cNvPr>
          <p:cNvSpPr txBox="1"/>
          <p:nvPr/>
        </p:nvSpPr>
        <p:spPr>
          <a:xfrm>
            <a:off x="2563178" y="2296848"/>
            <a:ext cx="491225" cy="369332"/>
          </a:xfrm>
          <a:prstGeom prst="rect">
            <a:avLst/>
          </a:prstGeom>
          <a:noFill/>
        </p:spPr>
        <p:txBody>
          <a:bodyPr wrap="none" rtlCol="0">
            <a:spAutoFit/>
          </a:bodyPr>
          <a:lstStyle/>
          <a:p>
            <a:r>
              <a:rPr lang="en-US" dirty="0"/>
              <a:t>yes</a:t>
            </a:r>
          </a:p>
        </p:txBody>
      </p:sp>
      <p:cxnSp>
        <p:nvCxnSpPr>
          <p:cNvPr id="42" name="Straight Arrow Connector 41">
            <a:extLst>
              <a:ext uri="{FF2B5EF4-FFF2-40B4-BE49-F238E27FC236}">
                <a16:creationId xmlns:a16="http://schemas.microsoft.com/office/drawing/2014/main" id="{C321C213-E9DE-C31D-C2C3-09FCB3D94D7C}"/>
              </a:ext>
            </a:extLst>
          </p:cNvPr>
          <p:cNvCxnSpPr>
            <a:cxnSpLocks/>
          </p:cNvCxnSpPr>
          <p:nvPr/>
        </p:nvCxnSpPr>
        <p:spPr>
          <a:xfrm>
            <a:off x="5315198" y="2685594"/>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704304A-9AE3-94A9-1B6C-963803505EF4}"/>
              </a:ext>
            </a:extLst>
          </p:cNvPr>
          <p:cNvSpPr txBox="1"/>
          <p:nvPr/>
        </p:nvSpPr>
        <p:spPr>
          <a:xfrm>
            <a:off x="5641443" y="2581131"/>
            <a:ext cx="428322" cy="369332"/>
          </a:xfrm>
          <a:prstGeom prst="rect">
            <a:avLst/>
          </a:prstGeom>
          <a:noFill/>
        </p:spPr>
        <p:txBody>
          <a:bodyPr wrap="none" rtlCol="0">
            <a:spAutoFit/>
          </a:bodyPr>
          <a:lstStyle/>
          <a:p>
            <a:r>
              <a:rPr lang="en-US" dirty="0"/>
              <a:t>no</a:t>
            </a:r>
          </a:p>
        </p:txBody>
      </p:sp>
      <p:cxnSp>
        <p:nvCxnSpPr>
          <p:cNvPr id="44" name="Straight Arrow Connector 43">
            <a:extLst>
              <a:ext uri="{FF2B5EF4-FFF2-40B4-BE49-F238E27FC236}">
                <a16:creationId xmlns:a16="http://schemas.microsoft.com/office/drawing/2014/main" id="{63E03995-12EB-05A1-8F79-05CB678A3F21}"/>
              </a:ext>
            </a:extLst>
          </p:cNvPr>
          <p:cNvCxnSpPr>
            <a:cxnSpLocks/>
          </p:cNvCxnSpPr>
          <p:nvPr/>
        </p:nvCxnSpPr>
        <p:spPr>
          <a:xfrm>
            <a:off x="3913550" y="1554848"/>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7327F73D-D20A-5B36-10E8-8A0A4BB2B9B4}"/>
              </a:ext>
            </a:extLst>
          </p:cNvPr>
          <p:cNvSpPr txBox="1"/>
          <p:nvPr/>
        </p:nvSpPr>
        <p:spPr>
          <a:xfrm>
            <a:off x="4239795" y="1450385"/>
            <a:ext cx="428322" cy="369332"/>
          </a:xfrm>
          <a:prstGeom prst="rect">
            <a:avLst/>
          </a:prstGeom>
          <a:noFill/>
        </p:spPr>
        <p:txBody>
          <a:bodyPr wrap="none" rtlCol="0">
            <a:spAutoFit/>
          </a:bodyPr>
          <a:lstStyle/>
          <a:p>
            <a:r>
              <a:rPr lang="en-US" dirty="0"/>
              <a:t>no</a:t>
            </a:r>
          </a:p>
        </p:txBody>
      </p:sp>
      <p:sp>
        <p:nvSpPr>
          <p:cNvPr id="46" name="Rectangle 45">
            <a:extLst>
              <a:ext uri="{FF2B5EF4-FFF2-40B4-BE49-F238E27FC236}">
                <a16:creationId xmlns:a16="http://schemas.microsoft.com/office/drawing/2014/main" id="{D5162FD9-C6CE-863C-BE15-333E5D7F6A5F}"/>
              </a:ext>
            </a:extLst>
          </p:cNvPr>
          <p:cNvSpPr/>
          <p:nvPr/>
        </p:nvSpPr>
        <p:spPr>
          <a:xfrm>
            <a:off x="7407527" y="1871367"/>
            <a:ext cx="906769"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18DB905-9248-9BF0-AB43-E193304DA8F3}"/>
              </a:ext>
            </a:extLst>
          </p:cNvPr>
          <p:cNvSpPr/>
          <p:nvPr/>
        </p:nvSpPr>
        <p:spPr>
          <a:xfrm>
            <a:off x="8318373" y="3472310"/>
            <a:ext cx="2664702" cy="8319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3676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13146-B5E1-583C-EA4C-B2305148A307}"/>
              </a:ext>
            </a:extLst>
          </p:cNvPr>
          <p:cNvSpPr>
            <a:spLocks noGrp="1"/>
          </p:cNvSpPr>
          <p:nvPr>
            <p:ph type="title"/>
          </p:nvPr>
        </p:nvSpPr>
        <p:spPr/>
        <p:txBody>
          <a:bodyPr/>
          <a:lstStyle/>
          <a:p>
            <a:br>
              <a:rPr lang="en-US" dirty="0"/>
            </a:br>
            <a:endParaRPr lang="en-US" dirty="0"/>
          </a:p>
        </p:txBody>
      </p:sp>
      <p:sp>
        <p:nvSpPr>
          <p:cNvPr id="4" name="Rectangle 3">
            <a:extLst>
              <a:ext uri="{FF2B5EF4-FFF2-40B4-BE49-F238E27FC236}">
                <a16:creationId xmlns:a16="http://schemas.microsoft.com/office/drawing/2014/main" id="{EA905688-477C-3434-7903-9FE58500CE48}"/>
              </a:ext>
            </a:extLst>
          </p:cNvPr>
          <p:cNvSpPr/>
          <p:nvPr/>
        </p:nvSpPr>
        <p:spPr>
          <a:xfrm>
            <a:off x="7417943" y="1871368"/>
            <a:ext cx="3565132"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BADA28A-02BA-1B5F-5552-3A4C50FD0712}"/>
              </a:ext>
            </a:extLst>
          </p:cNvPr>
          <p:cNvSpPr txBox="1"/>
          <p:nvPr/>
        </p:nvSpPr>
        <p:spPr>
          <a:xfrm>
            <a:off x="8506216" y="4341813"/>
            <a:ext cx="1388585" cy="369332"/>
          </a:xfrm>
          <a:prstGeom prst="rect">
            <a:avLst/>
          </a:prstGeom>
          <a:noFill/>
        </p:spPr>
        <p:txBody>
          <a:bodyPr wrap="none" rtlCol="0">
            <a:spAutoFit/>
          </a:bodyPr>
          <a:lstStyle/>
          <a:p>
            <a:r>
              <a:rPr lang="en-US" dirty="0"/>
              <a:t>Temperature</a:t>
            </a:r>
          </a:p>
        </p:txBody>
      </p:sp>
      <p:sp>
        <p:nvSpPr>
          <p:cNvPr id="6" name="TextBox 5">
            <a:extLst>
              <a:ext uri="{FF2B5EF4-FFF2-40B4-BE49-F238E27FC236}">
                <a16:creationId xmlns:a16="http://schemas.microsoft.com/office/drawing/2014/main" id="{FE93302F-5F84-EB03-444B-5C328E782BA5}"/>
              </a:ext>
            </a:extLst>
          </p:cNvPr>
          <p:cNvSpPr txBox="1"/>
          <p:nvPr/>
        </p:nvSpPr>
        <p:spPr>
          <a:xfrm rot="16200000">
            <a:off x="6440732" y="2899052"/>
            <a:ext cx="1377365" cy="369332"/>
          </a:xfrm>
          <a:prstGeom prst="rect">
            <a:avLst/>
          </a:prstGeom>
          <a:noFill/>
        </p:spPr>
        <p:txBody>
          <a:bodyPr wrap="none" rtlCol="0">
            <a:spAutoFit/>
          </a:bodyPr>
          <a:lstStyle/>
          <a:p>
            <a:r>
              <a:rPr lang="en-US" dirty="0"/>
              <a:t>Precipitation</a:t>
            </a:r>
          </a:p>
        </p:txBody>
      </p:sp>
      <p:sp>
        <p:nvSpPr>
          <p:cNvPr id="11" name="TextBox 10">
            <a:extLst>
              <a:ext uri="{FF2B5EF4-FFF2-40B4-BE49-F238E27FC236}">
                <a16:creationId xmlns:a16="http://schemas.microsoft.com/office/drawing/2014/main" id="{E75CAA7E-C4B8-2F75-E222-11246DA42F11}"/>
              </a:ext>
            </a:extLst>
          </p:cNvPr>
          <p:cNvSpPr txBox="1"/>
          <p:nvPr/>
        </p:nvSpPr>
        <p:spPr>
          <a:xfrm>
            <a:off x="7727353" y="2036646"/>
            <a:ext cx="418704" cy="369332"/>
          </a:xfrm>
          <a:prstGeom prst="rect">
            <a:avLst/>
          </a:prstGeom>
          <a:noFill/>
        </p:spPr>
        <p:txBody>
          <a:bodyPr wrap="none" rtlCol="0">
            <a:spAutoFit/>
          </a:bodyPr>
          <a:lstStyle/>
          <a:p>
            <a:r>
              <a:rPr lang="en-US" dirty="0"/>
              <a:t>40</a:t>
            </a:r>
          </a:p>
        </p:txBody>
      </p:sp>
      <p:sp>
        <p:nvSpPr>
          <p:cNvPr id="12" name="TextBox 11">
            <a:extLst>
              <a:ext uri="{FF2B5EF4-FFF2-40B4-BE49-F238E27FC236}">
                <a16:creationId xmlns:a16="http://schemas.microsoft.com/office/drawing/2014/main" id="{F6E7A077-8E0E-3211-8C13-B95D6E02643E}"/>
              </a:ext>
            </a:extLst>
          </p:cNvPr>
          <p:cNvSpPr txBox="1"/>
          <p:nvPr/>
        </p:nvSpPr>
        <p:spPr>
          <a:xfrm>
            <a:off x="7779867" y="2911093"/>
            <a:ext cx="418704" cy="369332"/>
          </a:xfrm>
          <a:prstGeom prst="rect">
            <a:avLst/>
          </a:prstGeom>
          <a:noFill/>
        </p:spPr>
        <p:txBody>
          <a:bodyPr wrap="none" rtlCol="0">
            <a:spAutoFit/>
          </a:bodyPr>
          <a:lstStyle/>
          <a:p>
            <a:r>
              <a:rPr lang="en-US" dirty="0"/>
              <a:t>30</a:t>
            </a:r>
          </a:p>
        </p:txBody>
      </p:sp>
      <p:sp>
        <p:nvSpPr>
          <p:cNvPr id="13" name="TextBox 12">
            <a:extLst>
              <a:ext uri="{FF2B5EF4-FFF2-40B4-BE49-F238E27FC236}">
                <a16:creationId xmlns:a16="http://schemas.microsoft.com/office/drawing/2014/main" id="{1FF34008-AACC-58BF-4196-53646FFC9B30}"/>
              </a:ext>
            </a:extLst>
          </p:cNvPr>
          <p:cNvSpPr txBox="1"/>
          <p:nvPr/>
        </p:nvSpPr>
        <p:spPr>
          <a:xfrm>
            <a:off x="7771132" y="3677865"/>
            <a:ext cx="418704" cy="369332"/>
          </a:xfrm>
          <a:prstGeom prst="rect">
            <a:avLst/>
          </a:prstGeom>
          <a:noFill/>
        </p:spPr>
        <p:txBody>
          <a:bodyPr wrap="none" rtlCol="0">
            <a:spAutoFit/>
          </a:bodyPr>
          <a:lstStyle/>
          <a:p>
            <a:r>
              <a:rPr lang="en-US" dirty="0"/>
              <a:t>20</a:t>
            </a:r>
          </a:p>
        </p:txBody>
      </p:sp>
      <p:sp>
        <p:nvSpPr>
          <p:cNvPr id="14" name="TextBox 13">
            <a:extLst>
              <a:ext uri="{FF2B5EF4-FFF2-40B4-BE49-F238E27FC236}">
                <a16:creationId xmlns:a16="http://schemas.microsoft.com/office/drawing/2014/main" id="{FA771FD2-4B41-3DA2-C64F-577D81B85A19}"/>
              </a:ext>
            </a:extLst>
          </p:cNvPr>
          <p:cNvSpPr txBox="1"/>
          <p:nvPr/>
        </p:nvSpPr>
        <p:spPr>
          <a:xfrm>
            <a:off x="8469924" y="3677865"/>
            <a:ext cx="418704" cy="369332"/>
          </a:xfrm>
          <a:prstGeom prst="rect">
            <a:avLst/>
          </a:prstGeom>
          <a:noFill/>
        </p:spPr>
        <p:txBody>
          <a:bodyPr wrap="none" rtlCol="0">
            <a:spAutoFit/>
          </a:bodyPr>
          <a:lstStyle/>
          <a:p>
            <a:r>
              <a:rPr lang="en-US" dirty="0"/>
              <a:t>25</a:t>
            </a:r>
          </a:p>
        </p:txBody>
      </p:sp>
      <p:sp>
        <p:nvSpPr>
          <p:cNvPr id="15" name="TextBox 14">
            <a:extLst>
              <a:ext uri="{FF2B5EF4-FFF2-40B4-BE49-F238E27FC236}">
                <a16:creationId xmlns:a16="http://schemas.microsoft.com/office/drawing/2014/main" id="{301CCD24-23CE-DC87-B06E-FA1507A0A5A0}"/>
              </a:ext>
            </a:extLst>
          </p:cNvPr>
          <p:cNvSpPr txBox="1"/>
          <p:nvPr/>
        </p:nvSpPr>
        <p:spPr>
          <a:xfrm>
            <a:off x="9029799" y="3677865"/>
            <a:ext cx="418704" cy="369332"/>
          </a:xfrm>
          <a:prstGeom prst="rect">
            <a:avLst/>
          </a:prstGeom>
          <a:noFill/>
        </p:spPr>
        <p:txBody>
          <a:bodyPr wrap="none" rtlCol="0">
            <a:spAutoFit/>
          </a:bodyPr>
          <a:lstStyle/>
          <a:p>
            <a:r>
              <a:rPr lang="en-US" dirty="0"/>
              <a:t>25</a:t>
            </a:r>
          </a:p>
        </p:txBody>
      </p:sp>
      <p:sp>
        <p:nvSpPr>
          <p:cNvPr id="16" name="TextBox 15">
            <a:extLst>
              <a:ext uri="{FF2B5EF4-FFF2-40B4-BE49-F238E27FC236}">
                <a16:creationId xmlns:a16="http://schemas.microsoft.com/office/drawing/2014/main" id="{8D5601DB-4FC1-54C8-3D4F-89305B48E6B7}"/>
              </a:ext>
            </a:extLst>
          </p:cNvPr>
          <p:cNvSpPr txBox="1"/>
          <p:nvPr/>
        </p:nvSpPr>
        <p:spPr>
          <a:xfrm>
            <a:off x="9552365" y="3677865"/>
            <a:ext cx="418704" cy="369332"/>
          </a:xfrm>
          <a:prstGeom prst="rect">
            <a:avLst/>
          </a:prstGeom>
          <a:noFill/>
        </p:spPr>
        <p:txBody>
          <a:bodyPr wrap="none" rtlCol="0">
            <a:spAutoFit/>
          </a:bodyPr>
          <a:lstStyle/>
          <a:p>
            <a:r>
              <a:rPr lang="en-US" dirty="0"/>
              <a:t>25</a:t>
            </a:r>
          </a:p>
        </p:txBody>
      </p:sp>
      <p:sp>
        <p:nvSpPr>
          <p:cNvPr id="17" name="TextBox 16">
            <a:extLst>
              <a:ext uri="{FF2B5EF4-FFF2-40B4-BE49-F238E27FC236}">
                <a16:creationId xmlns:a16="http://schemas.microsoft.com/office/drawing/2014/main" id="{B8069669-E67E-B624-2A7F-D42DD06F8A14}"/>
              </a:ext>
            </a:extLst>
          </p:cNvPr>
          <p:cNvSpPr txBox="1"/>
          <p:nvPr/>
        </p:nvSpPr>
        <p:spPr>
          <a:xfrm>
            <a:off x="10074931" y="3677865"/>
            <a:ext cx="418704" cy="369332"/>
          </a:xfrm>
          <a:prstGeom prst="rect">
            <a:avLst/>
          </a:prstGeom>
          <a:noFill/>
        </p:spPr>
        <p:txBody>
          <a:bodyPr wrap="none" rtlCol="0">
            <a:spAutoFit/>
          </a:bodyPr>
          <a:lstStyle/>
          <a:p>
            <a:r>
              <a:rPr lang="en-US" dirty="0"/>
              <a:t>25</a:t>
            </a:r>
          </a:p>
        </p:txBody>
      </p:sp>
      <p:sp>
        <p:nvSpPr>
          <p:cNvPr id="18" name="TextBox 17">
            <a:extLst>
              <a:ext uri="{FF2B5EF4-FFF2-40B4-BE49-F238E27FC236}">
                <a16:creationId xmlns:a16="http://schemas.microsoft.com/office/drawing/2014/main" id="{F8FFE4D0-FF28-8F1A-E103-6B1B559AB80A}"/>
              </a:ext>
            </a:extLst>
          </p:cNvPr>
          <p:cNvSpPr txBox="1"/>
          <p:nvPr/>
        </p:nvSpPr>
        <p:spPr>
          <a:xfrm>
            <a:off x="8469924" y="2899052"/>
            <a:ext cx="418704" cy="369332"/>
          </a:xfrm>
          <a:prstGeom prst="rect">
            <a:avLst/>
          </a:prstGeom>
          <a:noFill/>
        </p:spPr>
        <p:txBody>
          <a:bodyPr wrap="none" rtlCol="0">
            <a:spAutoFit/>
          </a:bodyPr>
          <a:lstStyle/>
          <a:p>
            <a:r>
              <a:rPr lang="en-US" dirty="0"/>
              <a:t>20</a:t>
            </a:r>
          </a:p>
        </p:txBody>
      </p:sp>
      <p:sp>
        <p:nvSpPr>
          <p:cNvPr id="19" name="TextBox 18">
            <a:extLst>
              <a:ext uri="{FF2B5EF4-FFF2-40B4-BE49-F238E27FC236}">
                <a16:creationId xmlns:a16="http://schemas.microsoft.com/office/drawing/2014/main" id="{6943BAE2-1F11-3DBD-4951-E8DF6FAFF4E8}"/>
              </a:ext>
            </a:extLst>
          </p:cNvPr>
          <p:cNvSpPr txBox="1"/>
          <p:nvPr/>
        </p:nvSpPr>
        <p:spPr>
          <a:xfrm>
            <a:off x="9004641" y="2899052"/>
            <a:ext cx="418704" cy="369332"/>
          </a:xfrm>
          <a:prstGeom prst="rect">
            <a:avLst/>
          </a:prstGeom>
          <a:noFill/>
        </p:spPr>
        <p:txBody>
          <a:bodyPr wrap="none" rtlCol="0">
            <a:spAutoFit/>
          </a:bodyPr>
          <a:lstStyle/>
          <a:p>
            <a:r>
              <a:rPr lang="en-US" dirty="0"/>
              <a:t>20</a:t>
            </a:r>
          </a:p>
        </p:txBody>
      </p:sp>
      <p:sp>
        <p:nvSpPr>
          <p:cNvPr id="20" name="TextBox 19">
            <a:extLst>
              <a:ext uri="{FF2B5EF4-FFF2-40B4-BE49-F238E27FC236}">
                <a16:creationId xmlns:a16="http://schemas.microsoft.com/office/drawing/2014/main" id="{058ACB6F-FA5A-E84A-3A98-98791E4D17EF}"/>
              </a:ext>
            </a:extLst>
          </p:cNvPr>
          <p:cNvSpPr txBox="1"/>
          <p:nvPr/>
        </p:nvSpPr>
        <p:spPr>
          <a:xfrm>
            <a:off x="9546523" y="2909353"/>
            <a:ext cx="418704" cy="369332"/>
          </a:xfrm>
          <a:prstGeom prst="rect">
            <a:avLst/>
          </a:prstGeom>
          <a:noFill/>
        </p:spPr>
        <p:txBody>
          <a:bodyPr wrap="square" rtlCol="0">
            <a:spAutoFit/>
          </a:bodyPr>
          <a:lstStyle/>
          <a:p>
            <a:r>
              <a:rPr lang="en-US" dirty="0"/>
              <a:t>25</a:t>
            </a:r>
          </a:p>
        </p:txBody>
      </p:sp>
      <p:sp>
        <p:nvSpPr>
          <p:cNvPr id="21" name="TextBox 20">
            <a:extLst>
              <a:ext uri="{FF2B5EF4-FFF2-40B4-BE49-F238E27FC236}">
                <a16:creationId xmlns:a16="http://schemas.microsoft.com/office/drawing/2014/main" id="{35396E8F-D74F-0320-C372-3B22BAFDE6C1}"/>
              </a:ext>
            </a:extLst>
          </p:cNvPr>
          <p:cNvSpPr txBox="1"/>
          <p:nvPr/>
        </p:nvSpPr>
        <p:spPr>
          <a:xfrm>
            <a:off x="10088405" y="2909353"/>
            <a:ext cx="418704" cy="369332"/>
          </a:xfrm>
          <a:prstGeom prst="rect">
            <a:avLst/>
          </a:prstGeom>
          <a:noFill/>
        </p:spPr>
        <p:txBody>
          <a:bodyPr wrap="square" rtlCol="0">
            <a:spAutoFit/>
          </a:bodyPr>
          <a:lstStyle/>
          <a:p>
            <a:r>
              <a:rPr lang="en-US" dirty="0"/>
              <a:t>25</a:t>
            </a:r>
          </a:p>
        </p:txBody>
      </p:sp>
      <p:sp>
        <p:nvSpPr>
          <p:cNvPr id="22" name="TextBox 21">
            <a:extLst>
              <a:ext uri="{FF2B5EF4-FFF2-40B4-BE49-F238E27FC236}">
                <a16:creationId xmlns:a16="http://schemas.microsoft.com/office/drawing/2014/main" id="{6FBD44E4-95C6-913C-E057-A69AF7E50728}"/>
              </a:ext>
            </a:extLst>
          </p:cNvPr>
          <p:cNvSpPr txBox="1"/>
          <p:nvPr/>
        </p:nvSpPr>
        <p:spPr>
          <a:xfrm>
            <a:off x="8455467" y="2057996"/>
            <a:ext cx="418704" cy="369332"/>
          </a:xfrm>
          <a:prstGeom prst="rect">
            <a:avLst/>
          </a:prstGeom>
          <a:noFill/>
        </p:spPr>
        <p:txBody>
          <a:bodyPr wrap="none" rtlCol="0">
            <a:spAutoFit/>
          </a:bodyPr>
          <a:lstStyle/>
          <a:p>
            <a:r>
              <a:rPr lang="en-US" dirty="0"/>
              <a:t>20</a:t>
            </a:r>
          </a:p>
        </p:txBody>
      </p:sp>
      <p:sp>
        <p:nvSpPr>
          <p:cNvPr id="23" name="TextBox 22">
            <a:extLst>
              <a:ext uri="{FF2B5EF4-FFF2-40B4-BE49-F238E27FC236}">
                <a16:creationId xmlns:a16="http://schemas.microsoft.com/office/drawing/2014/main" id="{EC3F489A-87AC-CA7C-635E-B1874DB7B33F}"/>
              </a:ext>
            </a:extLst>
          </p:cNvPr>
          <p:cNvSpPr txBox="1"/>
          <p:nvPr/>
        </p:nvSpPr>
        <p:spPr>
          <a:xfrm>
            <a:off x="8990184" y="2057996"/>
            <a:ext cx="418704" cy="369332"/>
          </a:xfrm>
          <a:prstGeom prst="rect">
            <a:avLst/>
          </a:prstGeom>
          <a:noFill/>
        </p:spPr>
        <p:txBody>
          <a:bodyPr wrap="none" rtlCol="0">
            <a:spAutoFit/>
          </a:bodyPr>
          <a:lstStyle/>
          <a:p>
            <a:r>
              <a:rPr lang="en-US" dirty="0"/>
              <a:t>20</a:t>
            </a:r>
          </a:p>
        </p:txBody>
      </p:sp>
      <p:sp>
        <p:nvSpPr>
          <p:cNvPr id="24" name="TextBox 23">
            <a:extLst>
              <a:ext uri="{FF2B5EF4-FFF2-40B4-BE49-F238E27FC236}">
                <a16:creationId xmlns:a16="http://schemas.microsoft.com/office/drawing/2014/main" id="{EF82BA48-28B8-ABF1-5DA1-03D38EFB0CB2}"/>
              </a:ext>
            </a:extLst>
          </p:cNvPr>
          <p:cNvSpPr txBox="1"/>
          <p:nvPr/>
        </p:nvSpPr>
        <p:spPr>
          <a:xfrm>
            <a:off x="9591884" y="2064994"/>
            <a:ext cx="418704" cy="369332"/>
          </a:xfrm>
          <a:prstGeom prst="rect">
            <a:avLst/>
          </a:prstGeom>
          <a:noFill/>
        </p:spPr>
        <p:txBody>
          <a:bodyPr wrap="none" rtlCol="0">
            <a:spAutoFit/>
          </a:bodyPr>
          <a:lstStyle/>
          <a:p>
            <a:r>
              <a:rPr lang="en-US" dirty="0"/>
              <a:t>20</a:t>
            </a:r>
          </a:p>
        </p:txBody>
      </p:sp>
      <p:sp>
        <p:nvSpPr>
          <p:cNvPr id="25" name="TextBox 24">
            <a:extLst>
              <a:ext uri="{FF2B5EF4-FFF2-40B4-BE49-F238E27FC236}">
                <a16:creationId xmlns:a16="http://schemas.microsoft.com/office/drawing/2014/main" id="{0B43BDE7-1B74-345A-077B-FC173157B132}"/>
              </a:ext>
            </a:extLst>
          </p:cNvPr>
          <p:cNvSpPr txBox="1"/>
          <p:nvPr/>
        </p:nvSpPr>
        <p:spPr>
          <a:xfrm>
            <a:off x="10126601" y="2064994"/>
            <a:ext cx="418704" cy="369332"/>
          </a:xfrm>
          <a:prstGeom prst="rect">
            <a:avLst/>
          </a:prstGeom>
          <a:noFill/>
        </p:spPr>
        <p:txBody>
          <a:bodyPr wrap="none" rtlCol="0">
            <a:spAutoFit/>
          </a:bodyPr>
          <a:lstStyle/>
          <a:p>
            <a:r>
              <a:rPr lang="en-US" dirty="0"/>
              <a:t>25</a:t>
            </a:r>
          </a:p>
        </p:txBody>
      </p:sp>
      <p:sp>
        <p:nvSpPr>
          <p:cNvPr id="26" name="Rectangle 25">
            <a:extLst>
              <a:ext uri="{FF2B5EF4-FFF2-40B4-BE49-F238E27FC236}">
                <a16:creationId xmlns:a16="http://schemas.microsoft.com/office/drawing/2014/main" id="{8AC19E71-FD4B-A662-D441-2C716545E301}"/>
              </a:ext>
            </a:extLst>
          </p:cNvPr>
          <p:cNvSpPr/>
          <p:nvPr/>
        </p:nvSpPr>
        <p:spPr>
          <a:xfrm>
            <a:off x="1837540" y="783649"/>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TextBox 26">
            <a:extLst>
              <a:ext uri="{FF2B5EF4-FFF2-40B4-BE49-F238E27FC236}">
                <a16:creationId xmlns:a16="http://schemas.microsoft.com/office/drawing/2014/main" id="{9B2F3DB5-60E1-088E-7D8B-5C15D37354F5}"/>
              </a:ext>
            </a:extLst>
          </p:cNvPr>
          <p:cNvSpPr txBox="1"/>
          <p:nvPr/>
        </p:nvSpPr>
        <p:spPr>
          <a:xfrm>
            <a:off x="2311110" y="1052502"/>
            <a:ext cx="1058303" cy="369332"/>
          </a:xfrm>
          <a:prstGeom prst="rect">
            <a:avLst/>
          </a:prstGeom>
          <a:noFill/>
        </p:spPr>
        <p:txBody>
          <a:bodyPr wrap="none" rtlCol="0">
            <a:spAutoFit/>
          </a:bodyPr>
          <a:lstStyle/>
          <a:p>
            <a:r>
              <a:rPr lang="en-US" dirty="0"/>
              <a:t>T &lt; –1 °C </a:t>
            </a:r>
          </a:p>
        </p:txBody>
      </p:sp>
      <p:sp>
        <p:nvSpPr>
          <p:cNvPr id="28" name="Rectangle 27">
            <a:extLst>
              <a:ext uri="{FF2B5EF4-FFF2-40B4-BE49-F238E27FC236}">
                <a16:creationId xmlns:a16="http://schemas.microsoft.com/office/drawing/2014/main" id="{AF4B7DD6-63A3-C2C1-331D-BBA41C1C52FB}"/>
              </a:ext>
            </a:extLst>
          </p:cNvPr>
          <p:cNvSpPr/>
          <p:nvPr/>
        </p:nvSpPr>
        <p:spPr>
          <a:xfrm>
            <a:off x="173574" y="202319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30</a:t>
            </a:r>
          </a:p>
        </p:txBody>
      </p:sp>
      <p:sp>
        <p:nvSpPr>
          <p:cNvPr id="29" name="Rectangle 28">
            <a:extLst>
              <a:ext uri="{FF2B5EF4-FFF2-40B4-BE49-F238E27FC236}">
                <a16:creationId xmlns:a16="http://schemas.microsoft.com/office/drawing/2014/main" id="{84A2DD58-5FB8-06E9-97DB-CD0BF108D371}"/>
              </a:ext>
            </a:extLst>
          </p:cNvPr>
          <p:cNvSpPr/>
          <p:nvPr/>
        </p:nvSpPr>
        <p:spPr>
          <a:xfrm>
            <a:off x="3369413" y="2016702"/>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5mm/h</a:t>
            </a:r>
          </a:p>
        </p:txBody>
      </p:sp>
      <p:sp>
        <p:nvSpPr>
          <p:cNvPr id="32" name="Rectangle 31">
            <a:extLst>
              <a:ext uri="{FF2B5EF4-FFF2-40B4-BE49-F238E27FC236}">
                <a16:creationId xmlns:a16="http://schemas.microsoft.com/office/drawing/2014/main" id="{7A18F698-148C-CBE9-3981-1919C288B83B}"/>
              </a:ext>
            </a:extLst>
          </p:cNvPr>
          <p:cNvSpPr/>
          <p:nvPr/>
        </p:nvSpPr>
        <p:spPr>
          <a:xfrm>
            <a:off x="4638720" y="3094019"/>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21.2</a:t>
            </a:r>
          </a:p>
        </p:txBody>
      </p:sp>
      <p:cxnSp>
        <p:nvCxnSpPr>
          <p:cNvPr id="34" name="Straight Arrow Connector 33">
            <a:extLst>
              <a:ext uri="{FF2B5EF4-FFF2-40B4-BE49-F238E27FC236}">
                <a16:creationId xmlns:a16="http://schemas.microsoft.com/office/drawing/2014/main" id="{AB563416-F496-FD2A-45D7-5E5DB1D11F56}"/>
              </a:ext>
            </a:extLst>
          </p:cNvPr>
          <p:cNvCxnSpPr/>
          <p:nvPr/>
        </p:nvCxnSpPr>
        <p:spPr>
          <a:xfrm flipH="1">
            <a:off x="1176296" y="1425266"/>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A8056B7-BBD0-AA54-0F0A-EB33E9A734E3}"/>
              </a:ext>
            </a:extLst>
          </p:cNvPr>
          <p:cNvCxnSpPr/>
          <p:nvPr/>
        </p:nvCxnSpPr>
        <p:spPr>
          <a:xfrm flipH="1">
            <a:off x="2840261" y="2395960"/>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3963998A-C76A-5A85-9D32-B221986F4396}"/>
              </a:ext>
            </a:extLst>
          </p:cNvPr>
          <p:cNvSpPr txBox="1"/>
          <p:nvPr/>
        </p:nvSpPr>
        <p:spPr>
          <a:xfrm>
            <a:off x="971980" y="1302945"/>
            <a:ext cx="491225" cy="369332"/>
          </a:xfrm>
          <a:prstGeom prst="rect">
            <a:avLst/>
          </a:prstGeom>
          <a:noFill/>
        </p:spPr>
        <p:txBody>
          <a:bodyPr wrap="none" rtlCol="0">
            <a:spAutoFit/>
          </a:bodyPr>
          <a:lstStyle/>
          <a:p>
            <a:r>
              <a:rPr lang="en-US" dirty="0"/>
              <a:t>yes</a:t>
            </a:r>
          </a:p>
        </p:txBody>
      </p:sp>
      <p:sp>
        <p:nvSpPr>
          <p:cNvPr id="38" name="TextBox 37">
            <a:extLst>
              <a:ext uri="{FF2B5EF4-FFF2-40B4-BE49-F238E27FC236}">
                <a16:creationId xmlns:a16="http://schemas.microsoft.com/office/drawing/2014/main" id="{813328E0-5FEA-1A44-1CF4-1F2FD998E88E}"/>
              </a:ext>
            </a:extLst>
          </p:cNvPr>
          <p:cNvSpPr txBox="1"/>
          <p:nvPr/>
        </p:nvSpPr>
        <p:spPr>
          <a:xfrm>
            <a:off x="2563178" y="2296848"/>
            <a:ext cx="491225" cy="369332"/>
          </a:xfrm>
          <a:prstGeom prst="rect">
            <a:avLst/>
          </a:prstGeom>
          <a:noFill/>
        </p:spPr>
        <p:txBody>
          <a:bodyPr wrap="none" rtlCol="0">
            <a:spAutoFit/>
          </a:bodyPr>
          <a:lstStyle/>
          <a:p>
            <a:r>
              <a:rPr lang="en-US" dirty="0"/>
              <a:t>yes</a:t>
            </a:r>
          </a:p>
        </p:txBody>
      </p:sp>
      <p:cxnSp>
        <p:nvCxnSpPr>
          <p:cNvPr id="42" name="Straight Arrow Connector 41">
            <a:extLst>
              <a:ext uri="{FF2B5EF4-FFF2-40B4-BE49-F238E27FC236}">
                <a16:creationId xmlns:a16="http://schemas.microsoft.com/office/drawing/2014/main" id="{C321C213-E9DE-C31D-C2C3-09FCB3D94D7C}"/>
              </a:ext>
            </a:extLst>
          </p:cNvPr>
          <p:cNvCxnSpPr>
            <a:cxnSpLocks/>
          </p:cNvCxnSpPr>
          <p:nvPr/>
        </p:nvCxnSpPr>
        <p:spPr>
          <a:xfrm>
            <a:off x="5315198" y="2685594"/>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704304A-9AE3-94A9-1B6C-963803505EF4}"/>
              </a:ext>
            </a:extLst>
          </p:cNvPr>
          <p:cNvSpPr txBox="1"/>
          <p:nvPr/>
        </p:nvSpPr>
        <p:spPr>
          <a:xfrm>
            <a:off x="5641443" y="2581131"/>
            <a:ext cx="428322" cy="369332"/>
          </a:xfrm>
          <a:prstGeom prst="rect">
            <a:avLst/>
          </a:prstGeom>
          <a:noFill/>
        </p:spPr>
        <p:txBody>
          <a:bodyPr wrap="none" rtlCol="0">
            <a:spAutoFit/>
          </a:bodyPr>
          <a:lstStyle/>
          <a:p>
            <a:r>
              <a:rPr lang="en-US" dirty="0"/>
              <a:t>no</a:t>
            </a:r>
          </a:p>
        </p:txBody>
      </p:sp>
      <p:cxnSp>
        <p:nvCxnSpPr>
          <p:cNvPr id="44" name="Straight Arrow Connector 43">
            <a:extLst>
              <a:ext uri="{FF2B5EF4-FFF2-40B4-BE49-F238E27FC236}">
                <a16:creationId xmlns:a16="http://schemas.microsoft.com/office/drawing/2014/main" id="{63E03995-12EB-05A1-8F79-05CB678A3F21}"/>
              </a:ext>
            </a:extLst>
          </p:cNvPr>
          <p:cNvCxnSpPr>
            <a:cxnSpLocks/>
          </p:cNvCxnSpPr>
          <p:nvPr/>
        </p:nvCxnSpPr>
        <p:spPr>
          <a:xfrm>
            <a:off x="3913550" y="1554848"/>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7327F73D-D20A-5B36-10E8-8A0A4BB2B9B4}"/>
              </a:ext>
            </a:extLst>
          </p:cNvPr>
          <p:cNvSpPr txBox="1"/>
          <p:nvPr/>
        </p:nvSpPr>
        <p:spPr>
          <a:xfrm>
            <a:off x="4239795" y="1450385"/>
            <a:ext cx="428322" cy="369332"/>
          </a:xfrm>
          <a:prstGeom prst="rect">
            <a:avLst/>
          </a:prstGeom>
          <a:noFill/>
        </p:spPr>
        <p:txBody>
          <a:bodyPr wrap="none" rtlCol="0">
            <a:spAutoFit/>
          </a:bodyPr>
          <a:lstStyle/>
          <a:p>
            <a:r>
              <a:rPr lang="en-US" dirty="0"/>
              <a:t>no</a:t>
            </a:r>
          </a:p>
        </p:txBody>
      </p:sp>
      <p:sp>
        <p:nvSpPr>
          <p:cNvPr id="46" name="Rectangle 45">
            <a:extLst>
              <a:ext uri="{FF2B5EF4-FFF2-40B4-BE49-F238E27FC236}">
                <a16:creationId xmlns:a16="http://schemas.microsoft.com/office/drawing/2014/main" id="{D5162FD9-C6CE-863C-BE15-333E5D7F6A5F}"/>
              </a:ext>
            </a:extLst>
          </p:cNvPr>
          <p:cNvSpPr/>
          <p:nvPr/>
        </p:nvSpPr>
        <p:spPr>
          <a:xfrm>
            <a:off x="7407527" y="1871367"/>
            <a:ext cx="906769"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18DB905-9248-9BF0-AB43-E193304DA8F3}"/>
              </a:ext>
            </a:extLst>
          </p:cNvPr>
          <p:cNvSpPr/>
          <p:nvPr/>
        </p:nvSpPr>
        <p:spPr>
          <a:xfrm>
            <a:off x="8318373" y="3472310"/>
            <a:ext cx="2664702" cy="8319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6973C48B-FDFC-1EE9-8B92-8AA3700D27EF}"/>
              </a:ext>
            </a:extLst>
          </p:cNvPr>
          <p:cNvSpPr/>
          <p:nvPr/>
        </p:nvSpPr>
        <p:spPr>
          <a:xfrm>
            <a:off x="1560455" y="2931804"/>
            <a:ext cx="2005445" cy="623236"/>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spTree>
    <p:extLst>
      <p:ext uri="{BB962C8B-B14F-4D97-AF65-F5344CB8AC3E}">
        <p14:creationId xmlns:p14="http://schemas.microsoft.com/office/powerpoint/2010/main" val="4275118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13146-B5E1-583C-EA4C-B2305148A307}"/>
              </a:ext>
            </a:extLst>
          </p:cNvPr>
          <p:cNvSpPr>
            <a:spLocks noGrp="1"/>
          </p:cNvSpPr>
          <p:nvPr>
            <p:ph type="title"/>
          </p:nvPr>
        </p:nvSpPr>
        <p:spPr/>
        <p:txBody>
          <a:bodyPr/>
          <a:lstStyle/>
          <a:p>
            <a:br>
              <a:rPr lang="en-US" dirty="0"/>
            </a:br>
            <a:endParaRPr lang="en-US" dirty="0"/>
          </a:p>
        </p:txBody>
      </p:sp>
      <p:sp>
        <p:nvSpPr>
          <p:cNvPr id="4" name="Rectangle 3">
            <a:extLst>
              <a:ext uri="{FF2B5EF4-FFF2-40B4-BE49-F238E27FC236}">
                <a16:creationId xmlns:a16="http://schemas.microsoft.com/office/drawing/2014/main" id="{EA905688-477C-3434-7903-9FE58500CE48}"/>
              </a:ext>
            </a:extLst>
          </p:cNvPr>
          <p:cNvSpPr/>
          <p:nvPr/>
        </p:nvSpPr>
        <p:spPr>
          <a:xfrm>
            <a:off x="7417943" y="1871368"/>
            <a:ext cx="3565132"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BADA28A-02BA-1B5F-5552-3A4C50FD0712}"/>
              </a:ext>
            </a:extLst>
          </p:cNvPr>
          <p:cNvSpPr txBox="1"/>
          <p:nvPr/>
        </p:nvSpPr>
        <p:spPr>
          <a:xfrm>
            <a:off x="8506216" y="4341813"/>
            <a:ext cx="1388585" cy="369332"/>
          </a:xfrm>
          <a:prstGeom prst="rect">
            <a:avLst/>
          </a:prstGeom>
          <a:noFill/>
        </p:spPr>
        <p:txBody>
          <a:bodyPr wrap="none" rtlCol="0">
            <a:spAutoFit/>
          </a:bodyPr>
          <a:lstStyle/>
          <a:p>
            <a:r>
              <a:rPr lang="en-US" dirty="0"/>
              <a:t>Temperature</a:t>
            </a:r>
          </a:p>
        </p:txBody>
      </p:sp>
      <p:sp>
        <p:nvSpPr>
          <p:cNvPr id="6" name="TextBox 5">
            <a:extLst>
              <a:ext uri="{FF2B5EF4-FFF2-40B4-BE49-F238E27FC236}">
                <a16:creationId xmlns:a16="http://schemas.microsoft.com/office/drawing/2014/main" id="{FE93302F-5F84-EB03-444B-5C328E782BA5}"/>
              </a:ext>
            </a:extLst>
          </p:cNvPr>
          <p:cNvSpPr txBox="1"/>
          <p:nvPr/>
        </p:nvSpPr>
        <p:spPr>
          <a:xfrm rot="16200000">
            <a:off x="6440732" y="2899052"/>
            <a:ext cx="1377365" cy="369332"/>
          </a:xfrm>
          <a:prstGeom prst="rect">
            <a:avLst/>
          </a:prstGeom>
          <a:noFill/>
        </p:spPr>
        <p:txBody>
          <a:bodyPr wrap="none" rtlCol="0">
            <a:spAutoFit/>
          </a:bodyPr>
          <a:lstStyle/>
          <a:p>
            <a:r>
              <a:rPr lang="en-US" dirty="0"/>
              <a:t>Precipitation</a:t>
            </a:r>
          </a:p>
        </p:txBody>
      </p:sp>
      <p:sp>
        <p:nvSpPr>
          <p:cNvPr id="11" name="TextBox 10">
            <a:extLst>
              <a:ext uri="{FF2B5EF4-FFF2-40B4-BE49-F238E27FC236}">
                <a16:creationId xmlns:a16="http://schemas.microsoft.com/office/drawing/2014/main" id="{E75CAA7E-C4B8-2F75-E222-11246DA42F11}"/>
              </a:ext>
            </a:extLst>
          </p:cNvPr>
          <p:cNvSpPr txBox="1"/>
          <p:nvPr/>
        </p:nvSpPr>
        <p:spPr>
          <a:xfrm>
            <a:off x="7727353" y="2036646"/>
            <a:ext cx="418704" cy="369332"/>
          </a:xfrm>
          <a:prstGeom prst="rect">
            <a:avLst/>
          </a:prstGeom>
          <a:noFill/>
        </p:spPr>
        <p:txBody>
          <a:bodyPr wrap="none" rtlCol="0">
            <a:spAutoFit/>
          </a:bodyPr>
          <a:lstStyle/>
          <a:p>
            <a:r>
              <a:rPr lang="en-US" dirty="0"/>
              <a:t>40</a:t>
            </a:r>
          </a:p>
        </p:txBody>
      </p:sp>
      <p:sp>
        <p:nvSpPr>
          <p:cNvPr id="12" name="TextBox 11">
            <a:extLst>
              <a:ext uri="{FF2B5EF4-FFF2-40B4-BE49-F238E27FC236}">
                <a16:creationId xmlns:a16="http://schemas.microsoft.com/office/drawing/2014/main" id="{F6E7A077-8E0E-3211-8C13-B95D6E02643E}"/>
              </a:ext>
            </a:extLst>
          </p:cNvPr>
          <p:cNvSpPr txBox="1"/>
          <p:nvPr/>
        </p:nvSpPr>
        <p:spPr>
          <a:xfrm>
            <a:off x="7779867" y="2911093"/>
            <a:ext cx="418704" cy="369332"/>
          </a:xfrm>
          <a:prstGeom prst="rect">
            <a:avLst/>
          </a:prstGeom>
          <a:noFill/>
        </p:spPr>
        <p:txBody>
          <a:bodyPr wrap="none" rtlCol="0">
            <a:spAutoFit/>
          </a:bodyPr>
          <a:lstStyle/>
          <a:p>
            <a:r>
              <a:rPr lang="en-US" dirty="0"/>
              <a:t>30</a:t>
            </a:r>
          </a:p>
        </p:txBody>
      </p:sp>
      <p:sp>
        <p:nvSpPr>
          <p:cNvPr id="13" name="TextBox 12">
            <a:extLst>
              <a:ext uri="{FF2B5EF4-FFF2-40B4-BE49-F238E27FC236}">
                <a16:creationId xmlns:a16="http://schemas.microsoft.com/office/drawing/2014/main" id="{1FF34008-AACC-58BF-4196-53646FFC9B30}"/>
              </a:ext>
            </a:extLst>
          </p:cNvPr>
          <p:cNvSpPr txBox="1"/>
          <p:nvPr/>
        </p:nvSpPr>
        <p:spPr>
          <a:xfrm>
            <a:off x="7771132" y="3677865"/>
            <a:ext cx="418704" cy="369332"/>
          </a:xfrm>
          <a:prstGeom prst="rect">
            <a:avLst/>
          </a:prstGeom>
          <a:noFill/>
        </p:spPr>
        <p:txBody>
          <a:bodyPr wrap="none" rtlCol="0">
            <a:spAutoFit/>
          </a:bodyPr>
          <a:lstStyle/>
          <a:p>
            <a:r>
              <a:rPr lang="en-US" dirty="0"/>
              <a:t>30</a:t>
            </a:r>
          </a:p>
        </p:txBody>
      </p:sp>
      <p:sp>
        <p:nvSpPr>
          <p:cNvPr id="14" name="TextBox 13">
            <a:extLst>
              <a:ext uri="{FF2B5EF4-FFF2-40B4-BE49-F238E27FC236}">
                <a16:creationId xmlns:a16="http://schemas.microsoft.com/office/drawing/2014/main" id="{FA771FD2-4B41-3DA2-C64F-577D81B85A19}"/>
              </a:ext>
            </a:extLst>
          </p:cNvPr>
          <p:cNvSpPr txBox="1"/>
          <p:nvPr/>
        </p:nvSpPr>
        <p:spPr>
          <a:xfrm>
            <a:off x="8469924" y="3677865"/>
            <a:ext cx="418704" cy="369332"/>
          </a:xfrm>
          <a:prstGeom prst="rect">
            <a:avLst/>
          </a:prstGeom>
          <a:noFill/>
        </p:spPr>
        <p:txBody>
          <a:bodyPr wrap="none" rtlCol="0">
            <a:spAutoFit/>
          </a:bodyPr>
          <a:lstStyle/>
          <a:p>
            <a:r>
              <a:rPr lang="en-US" dirty="0"/>
              <a:t>25</a:t>
            </a:r>
          </a:p>
        </p:txBody>
      </p:sp>
      <p:sp>
        <p:nvSpPr>
          <p:cNvPr id="15" name="TextBox 14">
            <a:extLst>
              <a:ext uri="{FF2B5EF4-FFF2-40B4-BE49-F238E27FC236}">
                <a16:creationId xmlns:a16="http://schemas.microsoft.com/office/drawing/2014/main" id="{301CCD24-23CE-DC87-B06E-FA1507A0A5A0}"/>
              </a:ext>
            </a:extLst>
          </p:cNvPr>
          <p:cNvSpPr txBox="1"/>
          <p:nvPr/>
        </p:nvSpPr>
        <p:spPr>
          <a:xfrm>
            <a:off x="9029799" y="3677865"/>
            <a:ext cx="418704" cy="369332"/>
          </a:xfrm>
          <a:prstGeom prst="rect">
            <a:avLst/>
          </a:prstGeom>
          <a:noFill/>
        </p:spPr>
        <p:txBody>
          <a:bodyPr wrap="none" rtlCol="0">
            <a:spAutoFit/>
          </a:bodyPr>
          <a:lstStyle/>
          <a:p>
            <a:r>
              <a:rPr lang="en-US" dirty="0"/>
              <a:t>25</a:t>
            </a:r>
          </a:p>
        </p:txBody>
      </p:sp>
      <p:sp>
        <p:nvSpPr>
          <p:cNvPr id="16" name="TextBox 15">
            <a:extLst>
              <a:ext uri="{FF2B5EF4-FFF2-40B4-BE49-F238E27FC236}">
                <a16:creationId xmlns:a16="http://schemas.microsoft.com/office/drawing/2014/main" id="{8D5601DB-4FC1-54C8-3D4F-89305B48E6B7}"/>
              </a:ext>
            </a:extLst>
          </p:cNvPr>
          <p:cNvSpPr txBox="1"/>
          <p:nvPr/>
        </p:nvSpPr>
        <p:spPr>
          <a:xfrm>
            <a:off x="9552365" y="3677865"/>
            <a:ext cx="418704" cy="369332"/>
          </a:xfrm>
          <a:prstGeom prst="rect">
            <a:avLst/>
          </a:prstGeom>
          <a:noFill/>
        </p:spPr>
        <p:txBody>
          <a:bodyPr wrap="none" rtlCol="0">
            <a:spAutoFit/>
          </a:bodyPr>
          <a:lstStyle/>
          <a:p>
            <a:r>
              <a:rPr lang="en-US" dirty="0"/>
              <a:t>25</a:t>
            </a:r>
          </a:p>
        </p:txBody>
      </p:sp>
      <p:sp>
        <p:nvSpPr>
          <p:cNvPr id="17" name="TextBox 16">
            <a:extLst>
              <a:ext uri="{FF2B5EF4-FFF2-40B4-BE49-F238E27FC236}">
                <a16:creationId xmlns:a16="http://schemas.microsoft.com/office/drawing/2014/main" id="{B8069669-E67E-B624-2A7F-D42DD06F8A14}"/>
              </a:ext>
            </a:extLst>
          </p:cNvPr>
          <p:cNvSpPr txBox="1"/>
          <p:nvPr/>
        </p:nvSpPr>
        <p:spPr>
          <a:xfrm>
            <a:off x="10074931" y="3677865"/>
            <a:ext cx="418704" cy="369332"/>
          </a:xfrm>
          <a:prstGeom prst="rect">
            <a:avLst/>
          </a:prstGeom>
          <a:noFill/>
        </p:spPr>
        <p:txBody>
          <a:bodyPr wrap="none" rtlCol="0">
            <a:spAutoFit/>
          </a:bodyPr>
          <a:lstStyle/>
          <a:p>
            <a:r>
              <a:rPr lang="en-US" dirty="0"/>
              <a:t>25</a:t>
            </a:r>
          </a:p>
        </p:txBody>
      </p:sp>
      <p:sp>
        <p:nvSpPr>
          <p:cNvPr id="18" name="TextBox 17">
            <a:extLst>
              <a:ext uri="{FF2B5EF4-FFF2-40B4-BE49-F238E27FC236}">
                <a16:creationId xmlns:a16="http://schemas.microsoft.com/office/drawing/2014/main" id="{F8FFE4D0-FF28-8F1A-E103-6B1B559AB80A}"/>
              </a:ext>
            </a:extLst>
          </p:cNvPr>
          <p:cNvSpPr txBox="1"/>
          <p:nvPr/>
        </p:nvSpPr>
        <p:spPr>
          <a:xfrm>
            <a:off x="8469924" y="2899052"/>
            <a:ext cx="418704" cy="369332"/>
          </a:xfrm>
          <a:prstGeom prst="rect">
            <a:avLst/>
          </a:prstGeom>
          <a:noFill/>
        </p:spPr>
        <p:txBody>
          <a:bodyPr wrap="none" rtlCol="0">
            <a:spAutoFit/>
          </a:bodyPr>
          <a:lstStyle/>
          <a:p>
            <a:r>
              <a:rPr lang="en-US" dirty="0"/>
              <a:t>20</a:t>
            </a:r>
          </a:p>
        </p:txBody>
      </p:sp>
      <p:sp>
        <p:nvSpPr>
          <p:cNvPr id="19" name="TextBox 18">
            <a:extLst>
              <a:ext uri="{FF2B5EF4-FFF2-40B4-BE49-F238E27FC236}">
                <a16:creationId xmlns:a16="http://schemas.microsoft.com/office/drawing/2014/main" id="{6943BAE2-1F11-3DBD-4951-E8DF6FAFF4E8}"/>
              </a:ext>
            </a:extLst>
          </p:cNvPr>
          <p:cNvSpPr txBox="1"/>
          <p:nvPr/>
        </p:nvSpPr>
        <p:spPr>
          <a:xfrm>
            <a:off x="9004641" y="2899052"/>
            <a:ext cx="418704" cy="369332"/>
          </a:xfrm>
          <a:prstGeom prst="rect">
            <a:avLst/>
          </a:prstGeom>
          <a:noFill/>
        </p:spPr>
        <p:txBody>
          <a:bodyPr wrap="none" rtlCol="0">
            <a:spAutoFit/>
          </a:bodyPr>
          <a:lstStyle/>
          <a:p>
            <a:r>
              <a:rPr lang="en-US" dirty="0"/>
              <a:t>20</a:t>
            </a:r>
          </a:p>
        </p:txBody>
      </p:sp>
      <p:sp>
        <p:nvSpPr>
          <p:cNvPr id="20" name="TextBox 19">
            <a:extLst>
              <a:ext uri="{FF2B5EF4-FFF2-40B4-BE49-F238E27FC236}">
                <a16:creationId xmlns:a16="http://schemas.microsoft.com/office/drawing/2014/main" id="{058ACB6F-FA5A-E84A-3A98-98791E4D17EF}"/>
              </a:ext>
            </a:extLst>
          </p:cNvPr>
          <p:cNvSpPr txBox="1"/>
          <p:nvPr/>
        </p:nvSpPr>
        <p:spPr>
          <a:xfrm>
            <a:off x="9546523" y="2909353"/>
            <a:ext cx="418704" cy="369332"/>
          </a:xfrm>
          <a:prstGeom prst="rect">
            <a:avLst/>
          </a:prstGeom>
          <a:noFill/>
        </p:spPr>
        <p:txBody>
          <a:bodyPr wrap="square" rtlCol="0">
            <a:spAutoFit/>
          </a:bodyPr>
          <a:lstStyle/>
          <a:p>
            <a:r>
              <a:rPr lang="en-US" dirty="0"/>
              <a:t>25</a:t>
            </a:r>
          </a:p>
        </p:txBody>
      </p:sp>
      <p:sp>
        <p:nvSpPr>
          <p:cNvPr id="21" name="TextBox 20">
            <a:extLst>
              <a:ext uri="{FF2B5EF4-FFF2-40B4-BE49-F238E27FC236}">
                <a16:creationId xmlns:a16="http://schemas.microsoft.com/office/drawing/2014/main" id="{35396E8F-D74F-0320-C372-3B22BAFDE6C1}"/>
              </a:ext>
            </a:extLst>
          </p:cNvPr>
          <p:cNvSpPr txBox="1"/>
          <p:nvPr/>
        </p:nvSpPr>
        <p:spPr>
          <a:xfrm>
            <a:off x="10088405" y="2909353"/>
            <a:ext cx="418704" cy="369332"/>
          </a:xfrm>
          <a:prstGeom prst="rect">
            <a:avLst/>
          </a:prstGeom>
          <a:noFill/>
        </p:spPr>
        <p:txBody>
          <a:bodyPr wrap="square" rtlCol="0">
            <a:spAutoFit/>
          </a:bodyPr>
          <a:lstStyle/>
          <a:p>
            <a:r>
              <a:rPr lang="en-US" dirty="0"/>
              <a:t>25</a:t>
            </a:r>
          </a:p>
        </p:txBody>
      </p:sp>
      <p:sp>
        <p:nvSpPr>
          <p:cNvPr id="22" name="TextBox 21">
            <a:extLst>
              <a:ext uri="{FF2B5EF4-FFF2-40B4-BE49-F238E27FC236}">
                <a16:creationId xmlns:a16="http://schemas.microsoft.com/office/drawing/2014/main" id="{6FBD44E4-95C6-913C-E057-A69AF7E50728}"/>
              </a:ext>
            </a:extLst>
          </p:cNvPr>
          <p:cNvSpPr txBox="1"/>
          <p:nvPr/>
        </p:nvSpPr>
        <p:spPr>
          <a:xfrm>
            <a:off x="8455467" y="2057996"/>
            <a:ext cx="418704" cy="369332"/>
          </a:xfrm>
          <a:prstGeom prst="rect">
            <a:avLst/>
          </a:prstGeom>
          <a:noFill/>
        </p:spPr>
        <p:txBody>
          <a:bodyPr wrap="none" rtlCol="0">
            <a:spAutoFit/>
          </a:bodyPr>
          <a:lstStyle/>
          <a:p>
            <a:r>
              <a:rPr lang="en-US" dirty="0"/>
              <a:t>20</a:t>
            </a:r>
          </a:p>
        </p:txBody>
      </p:sp>
      <p:sp>
        <p:nvSpPr>
          <p:cNvPr id="23" name="TextBox 22">
            <a:extLst>
              <a:ext uri="{FF2B5EF4-FFF2-40B4-BE49-F238E27FC236}">
                <a16:creationId xmlns:a16="http://schemas.microsoft.com/office/drawing/2014/main" id="{EC3F489A-87AC-CA7C-635E-B1874DB7B33F}"/>
              </a:ext>
            </a:extLst>
          </p:cNvPr>
          <p:cNvSpPr txBox="1"/>
          <p:nvPr/>
        </p:nvSpPr>
        <p:spPr>
          <a:xfrm>
            <a:off x="8990184" y="2057996"/>
            <a:ext cx="418704" cy="369332"/>
          </a:xfrm>
          <a:prstGeom prst="rect">
            <a:avLst/>
          </a:prstGeom>
          <a:noFill/>
        </p:spPr>
        <p:txBody>
          <a:bodyPr wrap="none" rtlCol="0">
            <a:spAutoFit/>
          </a:bodyPr>
          <a:lstStyle/>
          <a:p>
            <a:r>
              <a:rPr lang="en-US" dirty="0"/>
              <a:t>20</a:t>
            </a:r>
          </a:p>
        </p:txBody>
      </p:sp>
      <p:sp>
        <p:nvSpPr>
          <p:cNvPr id="24" name="TextBox 23">
            <a:extLst>
              <a:ext uri="{FF2B5EF4-FFF2-40B4-BE49-F238E27FC236}">
                <a16:creationId xmlns:a16="http://schemas.microsoft.com/office/drawing/2014/main" id="{EF82BA48-28B8-ABF1-5DA1-03D38EFB0CB2}"/>
              </a:ext>
            </a:extLst>
          </p:cNvPr>
          <p:cNvSpPr txBox="1"/>
          <p:nvPr/>
        </p:nvSpPr>
        <p:spPr>
          <a:xfrm>
            <a:off x="9591884" y="2064994"/>
            <a:ext cx="418704" cy="369332"/>
          </a:xfrm>
          <a:prstGeom prst="rect">
            <a:avLst/>
          </a:prstGeom>
          <a:noFill/>
        </p:spPr>
        <p:txBody>
          <a:bodyPr wrap="none" rtlCol="0">
            <a:spAutoFit/>
          </a:bodyPr>
          <a:lstStyle/>
          <a:p>
            <a:r>
              <a:rPr lang="en-US" dirty="0"/>
              <a:t>20</a:t>
            </a:r>
          </a:p>
        </p:txBody>
      </p:sp>
      <p:sp>
        <p:nvSpPr>
          <p:cNvPr id="25" name="TextBox 24">
            <a:extLst>
              <a:ext uri="{FF2B5EF4-FFF2-40B4-BE49-F238E27FC236}">
                <a16:creationId xmlns:a16="http://schemas.microsoft.com/office/drawing/2014/main" id="{0B43BDE7-1B74-345A-077B-FC173157B132}"/>
              </a:ext>
            </a:extLst>
          </p:cNvPr>
          <p:cNvSpPr txBox="1"/>
          <p:nvPr/>
        </p:nvSpPr>
        <p:spPr>
          <a:xfrm>
            <a:off x="10126601" y="2064994"/>
            <a:ext cx="418704" cy="369332"/>
          </a:xfrm>
          <a:prstGeom prst="rect">
            <a:avLst/>
          </a:prstGeom>
          <a:noFill/>
        </p:spPr>
        <p:txBody>
          <a:bodyPr wrap="none" rtlCol="0">
            <a:spAutoFit/>
          </a:bodyPr>
          <a:lstStyle/>
          <a:p>
            <a:r>
              <a:rPr lang="en-US" dirty="0"/>
              <a:t>25</a:t>
            </a:r>
          </a:p>
        </p:txBody>
      </p:sp>
      <p:sp>
        <p:nvSpPr>
          <p:cNvPr id="26" name="Rectangle 25">
            <a:extLst>
              <a:ext uri="{FF2B5EF4-FFF2-40B4-BE49-F238E27FC236}">
                <a16:creationId xmlns:a16="http://schemas.microsoft.com/office/drawing/2014/main" id="{8AC19E71-FD4B-A662-D441-2C716545E301}"/>
              </a:ext>
            </a:extLst>
          </p:cNvPr>
          <p:cNvSpPr/>
          <p:nvPr/>
        </p:nvSpPr>
        <p:spPr>
          <a:xfrm>
            <a:off x="1837540" y="783649"/>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TextBox 26">
            <a:extLst>
              <a:ext uri="{FF2B5EF4-FFF2-40B4-BE49-F238E27FC236}">
                <a16:creationId xmlns:a16="http://schemas.microsoft.com/office/drawing/2014/main" id="{9B2F3DB5-60E1-088E-7D8B-5C15D37354F5}"/>
              </a:ext>
            </a:extLst>
          </p:cNvPr>
          <p:cNvSpPr txBox="1"/>
          <p:nvPr/>
        </p:nvSpPr>
        <p:spPr>
          <a:xfrm>
            <a:off x="2311110" y="1052502"/>
            <a:ext cx="1058303" cy="369332"/>
          </a:xfrm>
          <a:prstGeom prst="rect">
            <a:avLst/>
          </a:prstGeom>
          <a:noFill/>
        </p:spPr>
        <p:txBody>
          <a:bodyPr wrap="none" rtlCol="0">
            <a:spAutoFit/>
          </a:bodyPr>
          <a:lstStyle/>
          <a:p>
            <a:r>
              <a:rPr lang="en-US" dirty="0"/>
              <a:t>T &lt; –1 °C </a:t>
            </a:r>
          </a:p>
        </p:txBody>
      </p:sp>
      <p:sp>
        <p:nvSpPr>
          <p:cNvPr id="28" name="Rectangle 27">
            <a:extLst>
              <a:ext uri="{FF2B5EF4-FFF2-40B4-BE49-F238E27FC236}">
                <a16:creationId xmlns:a16="http://schemas.microsoft.com/office/drawing/2014/main" id="{AF4B7DD6-63A3-C2C1-331D-BBA41C1C52FB}"/>
              </a:ext>
            </a:extLst>
          </p:cNvPr>
          <p:cNvSpPr/>
          <p:nvPr/>
        </p:nvSpPr>
        <p:spPr>
          <a:xfrm>
            <a:off x="173574" y="202319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33</a:t>
            </a:r>
          </a:p>
        </p:txBody>
      </p:sp>
      <p:sp>
        <p:nvSpPr>
          <p:cNvPr id="29" name="Rectangle 28">
            <a:extLst>
              <a:ext uri="{FF2B5EF4-FFF2-40B4-BE49-F238E27FC236}">
                <a16:creationId xmlns:a16="http://schemas.microsoft.com/office/drawing/2014/main" id="{84A2DD58-5FB8-06E9-97DB-CD0BF108D371}"/>
              </a:ext>
            </a:extLst>
          </p:cNvPr>
          <p:cNvSpPr/>
          <p:nvPr/>
        </p:nvSpPr>
        <p:spPr>
          <a:xfrm>
            <a:off x="3369413" y="2016702"/>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5mm/h</a:t>
            </a:r>
          </a:p>
        </p:txBody>
      </p:sp>
      <p:sp>
        <p:nvSpPr>
          <p:cNvPr id="31" name="Rectangle 30">
            <a:extLst>
              <a:ext uri="{FF2B5EF4-FFF2-40B4-BE49-F238E27FC236}">
                <a16:creationId xmlns:a16="http://schemas.microsoft.com/office/drawing/2014/main" id="{5649AB50-314A-FB77-977C-BF3AB85C4A98}"/>
              </a:ext>
            </a:extLst>
          </p:cNvPr>
          <p:cNvSpPr/>
          <p:nvPr/>
        </p:nvSpPr>
        <p:spPr>
          <a:xfrm>
            <a:off x="1591984" y="2944632"/>
            <a:ext cx="2005445" cy="623236"/>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sp>
        <p:nvSpPr>
          <p:cNvPr id="32" name="Rectangle 31">
            <a:extLst>
              <a:ext uri="{FF2B5EF4-FFF2-40B4-BE49-F238E27FC236}">
                <a16:creationId xmlns:a16="http://schemas.microsoft.com/office/drawing/2014/main" id="{7A18F698-148C-CBE9-3981-1919C288B83B}"/>
              </a:ext>
            </a:extLst>
          </p:cNvPr>
          <p:cNvSpPr/>
          <p:nvPr/>
        </p:nvSpPr>
        <p:spPr>
          <a:xfrm>
            <a:off x="4638720" y="3094019"/>
            <a:ext cx="2005445" cy="6232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 &lt; 15 °C </a:t>
            </a:r>
          </a:p>
        </p:txBody>
      </p:sp>
      <p:cxnSp>
        <p:nvCxnSpPr>
          <p:cNvPr id="34" name="Straight Arrow Connector 33">
            <a:extLst>
              <a:ext uri="{FF2B5EF4-FFF2-40B4-BE49-F238E27FC236}">
                <a16:creationId xmlns:a16="http://schemas.microsoft.com/office/drawing/2014/main" id="{AB563416-F496-FD2A-45D7-5E5DB1D11F56}"/>
              </a:ext>
            </a:extLst>
          </p:cNvPr>
          <p:cNvCxnSpPr/>
          <p:nvPr/>
        </p:nvCxnSpPr>
        <p:spPr>
          <a:xfrm flipH="1">
            <a:off x="1176296" y="1425266"/>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A8056B7-BBD0-AA54-0F0A-EB33E9A734E3}"/>
              </a:ext>
            </a:extLst>
          </p:cNvPr>
          <p:cNvCxnSpPr/>
          <p:nvPr/>
        </p:nvCxnSpPr>
        <p:spPr>
          <a:xfrm flipH="1">
            <a:off x="2840261" y="2395960"/>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3963998A-C76A-5A85-9D32-B221986F4396}"/>
              </a:ext>
            </a:extLst>
          </p:cNvPr>
          <p:cNvSpPr txBox="1"/>
          <p:nvPr/>
        </p:nvSpPr>
        <p:spPr>
          <a:xfrm>
            <a:off x="971980" y="1302945"/>
            <a:ext cx="491225" cy="369332"/>
          </a:xfrm>
          <a:prstGeom prst="rect">
            <a:avLst/>
          </a:prstGeom>
          <a:noFill/>
        </p:spPr>
        <p:txBody>
          <a:bodyPr wrap="none" rtlCol="0">
            <a:spAutoFit/>
          </a:bodyPr>
          <a:lstStyle/>
          <a:p>
            <a:r>
              <a:rPr lang="en-US" dirty="0"/>
              <a:t>yes</a:t>
            </a:r>
          </a:p>
        </p:txBody>
      </p:sp>
      <p:sp>
        <p:nvSpPr>
          <p:cNvPr id="38" name="TextBox 37">
            <a:extLst>
              <a:ext uri="{FF2B5EF4-FFF2-40B4-BE49-F238E27FC236}">
                <a16:creationId xmlns:a16="http://schemas.microsoft.com/office/drawing/2014/main" id="{813328E0-5FEA-1A44-1CF4-1F2FD998E88E}"/>
              </a:ext>
            </a:extLst>
          </p:cNvPr>
          <p:cNvSpPr txBox="1"/>
          <p:nvPr/>
        </p:nvSpPr>
        <p:spPr>
          <a:xfrm>
            <a:off x="2563178" y="2296848"/>
            <a:ext cx="491225" cy="369332"/>
          </a:xfrm>
          <a:prstGeom prst="rect">
            <a:avLst/>
          </a:prstGeom>
          <a:noFill/>
        </p:spPr>
        <p:txBody>
          <a:bodyPr wrap="none" rtlCol="0">
            <a:spAutoFit/>
          </a:bodyPr>
          <a:lstStyle/>
          <a:p>
            <a:r>
              <a:rPr lang="en-US" dirty="0"/>
              <a:t>yes</a:t>
            </a:r>
          </a:p>
        </p:txBody>
      </p:sp>
      <p:cxnSp>
        <p:nvCxnSpPr>
          <p:cNvPr id="42" name="Straight Arrow Connector 41">
            <a:extLst>
              <a:ext uri="{FF2B5EF4-FFF2-40B4-BE49-F238E27FC236}">
                <a16:creationId xmlns:a16="http://schemas.microsoft.com/office/drawing/2014/main" id="{C321C213-E9DE-C31D-C2C3-09FCB3D94D7C}"/>
              </a:ext>
            </a:extLst>
          </p:cNvPr>
          <p:cNvCxnSpPr>
            <a:cxnSpLocks/>
          </p:cNvCxnSpPr>
          <p:nvPr/>
        </p:nvCxnSpPr>
        <p:spPr>
          <a:xfrm>
            <a:off x="5315198" y="2685594"/>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704304A-9AE3-94A9-1B6C-963803505EF4}"/>
              </a:ext>
            </a:extLst>
          </p:cNvPr>
          <p:cNvSpPr txBox="1"/>
          <p:nvPr/>
        </p:nvSpPr>
        <p:spPr>
          <a:xfrm>
            <a:off x="5641443" y="2581131"/>
            <a:ext cx="428322" cy="369332"/>
          </a:xfrm>
          <a:prstGeom prst="rect">
            <a:avLst/>
          </a:prstGeom>
          <a:noFill/>
        </p:spPr>
        <p:txBody>
          <a:bodyPr wrap="none" rtlCol="0">
            <a:spAutoFit/>
          </a:bodyPr>
          <a:lstStyle/>
          <a:p>
            <a:r>
              <a:rPr lang="en-US" dirty="0"/>
              <a:t>no</a:t>
            </a:r>
          </a:p>
        </p:txBody>
      </p:sp>
      <p:cxnSp>
        <p:nvCxnSpPr>
          <p:cNvPr id="44" name="Straight Arrow Connector 43">
            <a:extLst>
              <a:ext uri="{FF2B5EF4-FFF2-40B4-BE49-F238E27FC236}">
                <a16:creationId xmlns:a16="http://schemas.microsoft.com/office/drawing/2014/main" id="{63E03995-12EB-05A1-8F79-05CB678A3F21}"/>
              </a:ext>
            </a:extLst>
          </p:cNvPr>
          <p:cNvCxnSpPr>
            <a:cxnSpLocks/>
          </p:cNvCxnSpPr>
          <p:nvPr/>
        </p:nvCxnSpPr>
        <p:spPr>
          <a:xfrm>
            <a:off x="3913550" y="1554848"/>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7327F73D-D20A-5B36-10E8-8A0A4BB2B9B4}"/>
              </a:ext>
            </a:extLst>
          </p:cNvPr>
          <p:cNvSpPr txBox="1"/>
          <p:nvPr/>
        </p:nvSpPr>
        <p:spPr>
          <a:xfrm>
            <a:off x="4239795" y="1450385"/>
            <a:ext cx="428322" cy="369332"/>
          </a:xfrm>
          <a:prstGeom prst="rect">
            <a:avLst/>
          </a:prstGeom>
          <a:noFill/>
        </p:spPr>
        <p:txBody>
          <a:bodyPr wrap="none" rtlCol="0">
            <a:spAutoFit/>
          </a:bodyPr>
          <a:lstStyle/>
          <a:p>
            <a:r>
              <a:rPr lang="en-US" dirty="0"/>
              <a:t>no</a:t>
            </a:r>
          </a:p>
        </p:txBody>
      </p:sp>
      <p:sp>
        <p:nvSpPr>
          <p:cNvPr id="46" name="Rectangle 45">
            <a:extLst>
              <a:ext uri="{FF2B5EF4-FFF2-40B4-BE49-F238E27FC236}">
                <a16:creationId xmlns:a16="http://schemas.microsoft.com/office/drawing/2014/main" id="{D5162FD9-C6CE-863C-BE15-333E5D7F6A5F}"/>
              </a:ext>
            </a:extLst>
          </p:cNvPr>
          <p:cNvSpPr/>
          <p:nvPr/>
        </p:nvSpPr>
        <p:spPr>
          <a:xfrm>
            <a:off x="7407527" y="1871367"/>
            <a:ext cx="906769"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18DB905-9248-9BF0-AB43-E193304DA8F3}"/>
              </a:ext>
            </a:extLst>
          </p:cNvPr>
          <p:cNvSpPr/>
          <p:nvPr/>
        </p:nvSpPr>
        <p:spPr>
          <a:xfrm>
            <a:off x="8318373" y="3472310"/>
            <a:ext cx="2664702" cy="8319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E26615D5-6444-F1C1-FF45-5BBB2E3BB569}"/>
              </a:ext>
            </a:extLst>
          </p:cNvPr>
          <p:cNvSpPr/>
          <p:nvPr/>
        </p:nvSpPr>
        <p:spPr>
          <a:xfrm>
            <a:off x="4011452" y="4282648"/>
            <a:ext cx="1272869" cy="6232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15mm/h</a:t>
            </a:r>
          </a:p>
        </p:txBody>
      </p:sp>
      <p:sp>
        <p:nvSpPr>
          <p:cNvPr id="53" name="Rectangle 52">
            <a:extLst>
              <a:ext uri="{FF2B5EF4-FFF2-40B4-BE49-F238E27FC236}">
                <a16:creationId xmlns:a16="http://schemas.microsoft.com/office/drawing/2014/main" id="{B40CDAD7-7F1B-4429-7119-3AAF2BBE069A}"/>
              </a:ext>
            </a:extLst>
          </p:cNvPr>
          <p:cNvSpPr/>
          <p:nvPr/>
        </p:nvSpPr>
        <p:spPr>
          <a:xfrm>
            <a:off x="5671879" y="4350291"/>
            <a:ext cx="1272869" cy="6232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15mm/h</a:t>
            </a:r>
          </a:p>
        </p:txBody>
      </p:sp>
      <p:cxnSp>
        <p:nvCxnSpPr>
          <p:cNvPr id="54" name="Straight Arrow Connector 53">
            <a:extLst>
              <a:ext uri="{FF2B5EF4-FFF2-40B4-BE49-F238E27FC236}">
                <a16:creationId xmlns:a16="http://schemas.microsoft.com/office/drawing/2014/main" id="{697AAF20-4FC2-BE30-21F6-9EE8014BD51E}"/>
              </a:ext>
            </a:extLst>
          </p:cNvPr>
          <p:cNvCxnSpPr>
            <a:cxnSpLocks/>
          </p:cNvCxnSpPr>
          <p:nvPr/>
        </p:nvCxnSpPr>
        <p:spPr>
          <a:xfrm flipH="1">
            <a:off x="5067533" y="3758575"/>
            <a:ext cx="166913"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65E06F74-2BAD-03FF-D9EE-7BF4EF354A64}"/>
              </a:ext>
            </a:extLst>
          </p:cNvPr>
          <p:cNvSpPr txBox="1"/>
          <p:nvPr/>
        </p:nvSpPr>
        <p:spPr>
          <a:xfrm>
            <a:off x="4411220" y="3758575"/>
            <a:ext cx="913553" cy="369332"/>
          </a:xfrm>
          <a:prstGeom prst="rect">
            <a:avLst/>
          </a:prstGeom>
          <a:noFill/>
        </p:spPr>
        <p:txBody>
          <a:bodyPr wrap="square" rtlCol="0">
            <a:spAutoFit/>
          </a:bodyPr>
          <a:lstStyle/>
          <a:p>
            <a:r>
              <a:rPr lang="en-US" dirty="0"/>
              <a:t>yes</a:t>
            </a:r>
          </a:p>
        </p:txBody>
      </p:sp>
      <p:cxnSp>
        <p:nvCxnSpPr>
          <p:cNvPr id="56" name="Straight Arrow Connector 55">
            <a:extLst>
              <a:ext uri="{FF2B5EF4-FFF2-40B4-BE49-F238E27FC236}">
                <a16:creationId xmlns:a16="http://schemas.microsoft.com/office/drawing/2014/main" id="{E0A5A7B8-C3F9-30C5-BC1E-538D704727D5}"/>
              </a:ext>
            </a:extLst>
          </p:cNvPr>
          <p:cNvCxnSpPr>
            <a:cxnSpLocks/>
          </p:cNvCxnSpPr>
          <p:nvPr/>
        </p:nvCxnSpPr>
        <p:spPr>
          <a:xfrm>
            <a:off x="6139122" y="3845784"/>
            <a:ext cx="290374"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03942E29-51AE-80B0-1329-E4BCA4860DCE}"/>
              </a:ext>
            </a:extLst>
          </p:cNvPr>
          <p:cNvSpPr txBox="1"/>
          <p:nvPr/>
        </p:nvSpPr>
        <p:spPr>
          <a:xfrm>
            <a:off x="6374535" y="3797090"/>
            <a:ext cx="428322" cy="369332"/>
          </a:xfrm>
          <a:prstGeom prst="rect">
            <a:avLst/>
          </a:prstGeom>
          <a:noFill/>
        </p:spPr>
        <p:txBody>
          <a:bodyPr wrap="square" rtlCol="0">
            <a:spAutoFit/>
          </a:bodyPr>
          <a:lstStyle/>
          <a:p>
            <a:r>
              <a:rPr lang="en-US" dirty="0"/>
              <a:t>no</a:t>
            </a:r>
          </a:p>
        </p:txBody>
      </p:sp>
      <p:sp>
        <p:nvSpPr>
          <p:cNvPr id="58" name="Rectangle 57">
            <a:extLst>
              <a:ext uri="{FF2B5EF4-FFF2-40B4-BE49-F238E27FC236}">
                <a16:creationId xmlns:a16="http://schemas.microsoft.com/office/drawing/2014/main" id="{D899E3C3-F3DA-258A-40B0-C42EE0BC24BB}"/>
              </a:ext>
            </a:extLst>
          </p:cNvPr>
          <p:cNvSpPr/>
          <p:nvPr/>
        </p:nvSpPr>
        <p:spPr>
          <a:xfrm>
            <a:off x="8313616" y="1868714"/>
            <a:ext cx="1173546" cy="15912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CF869431-E9D9-D18F-2CA1-0FD9A70A98BF}"/>
              </a:ext>
            </a:extLst>
          </p:cNvPr>
          <p:cNvSpPr/>
          <p:nvPr/>
        </p:nvSpPr>
        <p:spPr>
          <a:xfrm>
            <a:off x="2096544" y="5708217"/>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20</a:t>
            </a:r>
          </a:p>
        </p:txBody>
      </p:sp>
      <p:sp>
        <p:nvSpPr>
          <p:cNvPr id="60" name="Rectangle 59">
            <a:extLst>
              <a:ext uri="{FF2B5EF4-FFF2-40B4-BE49-F238E27FC236}">
                <a16:creationId xmlns:a16="http://schemas.microsoft.com/office/drawing/2014/main" id="{FB21C9C0-9367-51D7-D5BA-DA1EFE6A46EF}"/>
              </a:ext>
            </a:extLst>
          </p:cNvPr>
          <p:cNvSpPr/>
          <p:nvPr/>
        </p:nvSpPr>
        <p:spPr>
          <a:xfrm>
            <a:off x="3880165" y="5733369"/>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20</a:t>
            </a:r>
          </a:p>
        </p:txBody>
      </p:sp>
      <p:cxnSp>
        <p:nvCxnSpPr>
          <p:cNvPr id="61" name="Straight Arrow Connector 60">
            <a:extLst>
              <a:ext uri="{FF2B5EF4-FFF2-40B4-BE49-F238E27FC236}">
                <a16:creationId xmlns:a16="http://schemas.microsoft.com/office/drawing/2014/main" id="{3D2B9AFD-A624-9391-A7ED-29A2126EABC3}"/>
              </a:ext>
            </a:extLst>
          </p:cNvPr>
          <p:cNvCxnSpPr>
            <a:cxnSpLocks/>
          </p:cNvCxnSpPr>
          <p:nvPr/>
        </p:nvCxnSpPr>
        <p:spPr>
          <a:xfrm flipH="1">
            <a:off x="3275819" y="5060625"/>
            <a:ext cx="814349" cy="535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316F5CE5-65BB-B4FC-C660-B320EFEA4F4D}"/>
              </a:ext>
            </a:extLst>
          </p:cNvPr>
          <p:cNvSpPr txBox="1"/>
          <p:nvPr/>
        </p:nvSpPr>
        <p:spPr>
          <a:xfrm>
            <a:off x="2619506" y="5141653"/>
            <a:ext cx="656313" cy="369332"/>
          </a:xfrm>
          <a:prstGeom prst="rect">
            <a:avLst/>
          </a:prstGeom>
          <a:noFill/>
        </p:spPr>
        <p:txBody>
          <a:bodyPr wrap="square" rtlCol="0">
            <a:spAutoFit/>
          </a:bodyPr>
          <a:lstStyle/>
          <a:p>
            <a:r>
              <a:rPr lang="en-US" dirty="0"/>
              <a:t>yes</a:t>
            </a:r>
          </a:p>
        </p:txBody>
      </p:sp>
      <p:cxnSp>
        <p:nvCxnSpPr>
          <p:cNvPr id="63" name="Straight Arrow Connector 62">
            <a:extLst>
              <a:ext uri="{FF2B5EF4-FFF2-40B4-BE49-F238E27FC236}">
                <a16:creationId xmlns:a16="http://schemas.microsoft.com/office/drawing/2014/main" id="{CCED2D91-DFDA-2265-B8A7-A07150FF2533}"/>
              </a:ext>
            </a:extLst>
          </p:cNvPr>
          <p:cNvCxnSpPr>
            <a:cxnSpLocks/>
          </p:cNvCxnSpPr>
          <p:nvPr/>
        </p:nvCxnSpPr>
        <p:spPr>
          <a:xfrm>
            <a:off x="4591886" y="5060625"/>
            <a:ext cx="45896" cy="535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2892E269-45C1-5202-17A4-053D3A24EA2E}"/>
              </a:ext>
            </a:extLst>
          </p:cNvPr>
          <p:cNvSpPr txBox="1"/>
          <p:nvPr/>
        </p:nvSpPr>
        <p:spPr>
          <a:xfrm>
            <a:off x="4582821" y="5180168"/>
            <a:ext cx="428322" cy="369332"/>
          </a:xfrm>
          <a:prstGeom prst="rect">
            <a:avLst/>
          </a:prstGeom>
          <a:noFill/>
        </p:spPr>
        <p:txBody>
          <a:bodyPr wrap="square" rtlCol="0">
            <a:spAutoFit/>
          </a:bodyPr>
          <a:lstStyle/>
          <a:p>
            <a:r>
              <a:rPr lang="en-US" dirty="0"/>
              <a:t>no</a:t>
            </a:r>
          </a:p>
        </p:txBody>
      </p:sp>
      <p:sp>
        <p:nvSpPr>
          <p:cNvPr id="65" name="Rectangle 64">
            <a:extLst>
              <a:ext uri="{FF2B5EF4-FFF2-40B4-BE49-F238E27FC236}">
                <a16:creationId xmlns:a16="http://schemas.microsoft.com/office/drawing/2014/main" id="{C0BC7CB8-DF54-A9F6-E603-1B8B5345050A}"/>
              </a:ext>
            </a:extLst>
          </p:cNvPr>
          <p:cNvSpPr/>
          <p:nvPr/>
        </p:nvSpPr>
        <p:spPr>
          <a:xfrm>
            <a:off x="5637335" y="5730894"/>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sp>
        <p:nvSpPr>
          <p:cNvPr id="66" name="Rectangle 65">
            <a:extLst>
              <a:ext uri="{FF2B5EF4-FFF2-40B4-BE49-F238E27FC236}">
                <a16:creationId xmlns:a16="http://schemas.microsoft.com/office/drawing/2014/main" id="{381DC0BE-BB82-0CCD-AFA5-1A788664B584}"/>
              </a:ext>
            </a:extLst>
          </p:cNvPr>
          <p:cNvSpPr/>
          <p:nvPr/>
        </p:nvSpPr>
        <p:spPr>
          <a:xfrm>
            <a:off x="7420956" y="5756046"/>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22.5</a:t>
            </a:r>
          </a:p>
        </p:txBody>
      </p:sp>
      <p:cxnSp>
        <p:nvCxnSpPr>
          <p:cNvPr id="67" name="Straight Arrow Connector 66">
            <a:extLst>
              <a:ext uri="{FF2B5EF4-FFF2-40B4-BE49-F238E27FC236}">
                <a16:creationId xmlns:a16="http://schemas.microsoft.com/office/drawing/2014/main" id="{BB77FF01-3F7B-CF23-3EC1-72CE33B2BB62}"/>
              </a:ext>
            </a:extLst>
          </p:cNvPr>
          <p:cNvCxnSpPr>
            <a:cxnSpLocks/>
          </p:cNvCxnSpPr>
          <p:nvPr/>
        </p:nvCxnSpPr>
        <p:spPr>
          <a:xfrm>
            <a:off x="6346039" y="5060625"/>
            <a:ext cx="0" cy="601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B158C954-3DD2-9CAF-3D7F-7FE68338FB86}"/>
              </a:ext>
            </a:extLst>
          </p:cNvPr>
          <p:cNvSpPr txBox="1"/>
          <p:nvPr/>
        </p:nvSpPr>
        <p:spPr>
          <a:xfrm>
            <a:off x="5849719" y="5192635"/>
            <a:ext cx="913553" cy="369332"/>
          </a:xfrm>
          <a:prstGeom prst="rect">
            <a:avLst/>
          </a:prstGeom>
          <a:noFill/>
        </p:spPr>
        <p:txBody>
          <a:bodyPr wrap="square" rtlCol="0">
            <a:spAutoFit/>
          </a:bodyPr>
          <a:lstStyle/>
          <a:p>
            <a:r>
              <a:rPr lang="en-US" dirty="0"/>
              <a:t>yes</a:t>
            </a:r>
          </a:p>
        </p:txBody>
      </p:sp>
      <p:cxnSp>
        <p:nvCxnSpPr>
          <p:cNvPr id="69" name="Straight Arrow Connector 68">
            <a:extLst>
              <a:ext uri="{FF2B5EF4-FFF2-40B4-BE49-F238E27FC236}">
                <a16:creationId xmlns:a16="http://schemas.microsoft.com/office/drawing/2014/main" id="{5B96BFD8-73D1-4289-09EF-AD567749FB8B}"/>
              </a:ext>
            </a:extLst>
          </p:cNvPr>
          <p:cNvCxnSpPr>
            <a:cxnSpLocks/>
          </p:cNvCxnSpPr>
          <p:nvPr/>
        </p:nvCxnSpPr>
        <p:spPr>
          <a:xfrm>
            <a:off x="6973677" y="5121764"/>
            <a:ext cx="444266" cy="4742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00D70AED-D139-0421-2FD4-4EADCA4672B1}"/>
              </a:ext>
            </a:extLst>
          </p:cNvPr>
          <p:cNvSpPr txBox="1"/>
          <p:nvPr/>
        </p:nvSpPr>
        <p:spPr>
          <a:xfrm>
            <a:off x="7099920" y="5007969"/>
            <a:ext cx="428322" cy="369332"/>
          </a:xfrm>
          <a:prstGeom prst="rect">
            <a:avLst/>
          </a:prstGeom>
          <a:noFill/>
        </p:spPr>
        <p:txBody>
          <a:bodyPr wrap="square" rtlCol="0">
            <a:spAutoFit/>
          </a:bodyPr>
          <a:lstStyle/>
          <a:p>
            <a:r>
              <a:rPr lang="en-US" dirty="0"/>
              <a:t>no</a:t>
            </a:r>
          </a:p>
        </p:txBody>
      </p:sp>
    </p:spTree>
    <p:extLst>
      <p:ext uri="{BB962C8B-B14F-4D97-AF65-F5344CB8AC3E}">
        <p14:creationId xmlns:p14="http://schemas.microsoft.com/office/powerpoint/2010/main" val="1329001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31598-EB45-FBB1-F17F-8E4F4782E170}"/>
              </a:ext>
            </a:extLst>
          </p:cNvPr>
          <p:cNvSpPr>
            <a:spLocks noGrp="1"/>
          </p:cNvSpPr>
          <p:nvPr>
            <p:ph type="title"/>
          </p:nvPr>
        </p:nvSpPr>
        <p:spPr/>
        <p:txBody>
          <a:bodyPr/>
          <a:lstStyle/>
          <a:p>
            <a:r>
              <a:rPr lang="en-US" dirty="0"/>
              <a:t>Trees</a:t>
            </a:r>
          </a:p>
        </p:txBody>
      </p:sp>
      <p:sp>
        <p:nvSpPr>
          <p:cNvPr id="3" name="Content Placeholder 2">
            <a:extLst>
              <a:ext uri="{FF2B5EF4-FFF2-40B4-BE49-F238E27FC236}">
                <a16:creationId xmlns:a16="http://schemas.microsoft.com/office/drawing/2014/main" id="{F74989D4-30AE-D1D5-40D2-1077439F2664}"/>
              </a:ext>
            </a:extLst>
          </p:cNvPr>
          <p:cNvSpPr>
            <a:spLocks noGrp="1"/>
          </p:cNvSpPr>
          <p:nvPr>
            <p:ph idx="1"/>
          </p:nvPr>
        </p:nvSpPr>
        <p:spPr/>
        <p:txBody>
          <a:bodyPr/>
          <a:lstStyle/>
          <a:p>
            <a:r>
              <a:rPr lang="en-US" dirty="0"/>
              <a:t>Running trees is very cheap</a:t>
            </a:r>
          </a:p>
          <a:p>
            <a:r>
              <a:rPr lang="en-US" dirty="0"/>
              <a:t>Input scaling is unimportant</a:t>
            </a:r>
          </a:p>
          <a:p>
            <a:r>
              <a:rPr lang="en-US" dirty="0"/>
              <a:t>Sensitive to class imbalance.  Rare classes don’t fare well.</a:t>
            </a:r>
          </a:p>
          <a:p>
            <a:r>
              <a:rPr lang="en-US" dirty="0"/>
              <a:t>Tends to overfit (guaranteed to overfit when dimensions &gt; data points) </a:t>
            </a:r>
          </a:p>
          <a:p>
            <a:r>
              <a:rPr lang="en-US" dirty="0"/>
              <a:t>To mitigate overfitting, we have “pruning” and “bagging” regularization.</a:t>
            </a:r>
          </a:p>
        </p:txBody>
      </p:sp>
    </p:spTree>
    <p:extLst>
      <p:ext uri="{BB962C8B-B14F-4D97-AF65-F5344CB8AC3E}">
        <p14:creationId xmlns:p14="http://schemas.microsoft.com/office/powerpoint/2010/main" val="244272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C874-3570-1FF4-51E1-BF9AD47750D4}"/>
              </a:ext>
            </a:extLst>
          </p:cNvPr>
          <p:cNvSpPr>
            <a:spLocks noGrp="1"/>
          </p:cNvSpPr>
          <p:nvPr>
            <p:ph type="title"/>
          </p:nvPr>
        </p:nvSpPr>
        <p:spPr/>
        <p:txBody>
          <a:bodyPr/>
          <a:lstStyle/>
          <a:p>
            <a:r>
              <a:rPr lang="en-US" dirty="0"/>
              <a:t>Tree search space:</a:t>
            </a:r>
          </a:p>
        </p:txBody>
      </p:sp>
      <p:sp>
        <p:nvSpPr>
          <p:cNvPr id="3" name="Content Placeholder 2">
            <a:extLst>
              <a:ext uri="{FF2B5EF4-FFF2-40B4-BE49-F238E27FC236}">
                <a16:creationId xmlns:a16="http://schemas.microsoft.com/office/drawing/2014/main" id="{D0E8D0B5-DF03-CE31-0A7A-AAB2B5A0CEB3}"/>
              </a:ext>
            </a:extLst>
          </p:cNvPr>
          <p:cNvSpPr>
            <a:spLocks noGrp="1"/>
          </p:cNvSpPr>
          <p:nvPr>
            <p:ph idx="1"/>
          </p:nvPr>
        </p:nvSpPr>
        <p:spPr/>
        <p:txBody>
          <a:bodyPr/>
          <a:lstStyle/>
          <a:p>
            <a:pPr marL="0" indent="0">
              <a:buNone/>
            </a:pPr>
            <a:r>
              <a:rPr lang="en-US" dirty="0"/>
              <a:t>For a given dataset, there are r axes I can split on.</a:t>
            </a:r>
          </a:p>
          <a:p>
            <a:pPr marL="0" indent="0">
              <a:buNone/>
            </a:pPr>
            <a:r>
              <a:rPr lang="en-US" dirty="0"/>
              <a:t>Each axis has an optimum threshold.</a:t>
            </a:r>
          </a:p>
          <a:p>
            <a:pPr marL="0" indent="0">
              <a:buNone/>
            </a:pPr>
            <a:r>
              <a:rPr lang="en-US" dirty="0"/>
              <a:t>Be greedy: take the axis with the best split first.</a:t>
            </a:r>
          </a:p>
          <a:p>
            <a:pPr marL="0" indent="0">
              <a:buNone/>
            </a:pPr>
            <a:r>
              <a:rPr lang="en-US" dirty="0"/>
              <a:t>       Repeat, using all of the remaining axes.</a:t>
            </a:r>
          </a:p>
          <a:p>
            <a:pPr marL="0" indent="0">
              <a:buNone/>
            </a:pPr>
            <a:endParaRPr lang="en-US" dirty="0"/>
          </a:p>
          <a:p>
            <a:pPr marL="0" indent="0">
              <a:buNone/>
            </a:pPr>
            <a:r>
              <a:rPr lang="en-US" dirty="0"/>
              <a:t>This is deterministic, and the same data will always generate the same tree (that’s not good!)</a:t>
            </a:r>
          </a:p>
          <a:p>
            <a:pPr marL="0" indent="0">
              <a:buNone/>
            </a:pPr>
            <a:endParaRPr lang="en-US" dirty="0"/>
          </a:p>
        </p:txBody>
      </p:sp>
    </p:spTree>
    <p:extLst>
      <p:ext uri="{BB962C8B-B14F-4D97-AF65-F5344CB8AC3E}">
        <p14:creationId xmlns:p14="http://schemas.microsoft.com/office/powerpoint/2010/main" val="3142224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9CAAA-4B58-F50D-D9FD-3DB1641A02D0}"/>
              </a:ext>
            </a:extLst>
          </p:cNvPr>
          <p:cNvSpPr>
            <a:spLocks noGrp="1"/>
          </p:cNvSpPr>
          <p:nvPr>
            <p:ph type="title"/>
          </p:nvPr>
        </p:nvSpPr>
        <p:spPr/>
        <p:txBody>
          <a:bodyPr/>
          <a:lstStyle/>
          <a:p>
            <a:r>
              <a:rPr lang="en-US" dirty="0"/>
              <a:t>Loss functions </a:t>
            </a:r>
          </a:p>
        </p:txBody>
      </p:sp>
      <p:sp>
        <p:nvSpPr>
          <p:cNvPr id="3" name="Content Placeholder 2">
            <a:extLst>
              <a:ext uri="{FF2B5EF4-FFF2-40B4-BE49-F238E27FC236}">
                <a16:creationId xmlns:a16="http://schemas.microsoft.com/office/drawing/2014/main" id="{2E8901E8-864C-4C62-54F5-C68EC49DC5F9}"/>
              </a:ext>
            </a:extLst>
          </p:cNvPr>
          <p:cNvSpPr>
            <a:spLocks noGrp="1"/>
          </p:cNvSpPr>
          <p:nvPr>
            <p:ph idx="1"/>
          </p:nvPr>
        </p:nvSpPr>
        <p:spPr>
          <a:xfrm>
            <a:off x="448638" y="6283039"/>
            <a:ext cx="11633770" cy="784011"/>
          </a:xfrm>
        </p:spPr>
        <p:txBody>
          <a:bodyPr>
            <a:normAutofit/>
          </a:bodyPr>
          <a:lstStyle/>
          <a:p>
            <a:r>
              <a:rPr lang="en-US" dirty="0"/>
              <a:t>https://scikit-</a:t>
            </a:r>
            <a:r>
              <a:rPr lang="en-US" dirty="0" err="1"/>
              <a:t>learn.org</a:t>
            </a:r>
            <a:r>
              <a:rPr lang="en-US" dirty="0"/>
              <a:t>/stable/</a:t>
            </a:r>
            <a:r>
              <a:rPr lang="en-US" dirty="0" err="1"/>
              <a:t>auto_examples</a:t>
            </a:r>
            <a:r>
              <a:rPr lang="en-US" dirty="0"/>
              <a:t>/tree/</a:t>
            </a:r>
            <a:r>
              <a:rPr lang="en-US" dirty="0" err="1"/>
              <a:t>plot_tree_regression.html</a:t>
            </a:r>
            <a:endParaRPr lang="en-US" dirty="0"/>
          </a:p>
        </p:txBody>
      </p:sp>
      <p:pic>
        <p:nvPicPr>
          <p:cNvPr id="2050" name="Picture 2">
            <a:extLst>
              <a:ext uri="{FF2B5EF4-FFF2-40B4-BE49-F238E27FC236}">
                <a16:creationId xmlns:a16="http://schemas.microsoft.com/office/drawing/2014/main" id="{9D6DC002-7C1B-B456-9A78-86CBE6540A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628" y="-173804"/>
            <a:ext cx="8413227" cy="6309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69807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59C31-BA40-A12A-821F-3733189C80DB}"/>
              </a:ext>
            </a:extLst>
          </p:cNvPr>
          <p:cNvSpPr>
            <a:spLocks noGrp="1"/>
          </p:cNvSpPr>
          <p:nvPr>
            <p:ph type="title"/>
          </p:nvPr>
        </p:nvSpPr>
        <p:spPr/>
        <p:txBody>
          <a:bodyPr/>
          <a:lstStyle/>
          <a:p>
            <a:r>
              <a:rPr lang="en-US" dirty="0"/>
              <a:t>Measures of node impurity</a:t>
            </a:r>
          </a:p>
        </p:txBody>
      </p:sp>
      <p:sp>
        <p:nvSpPr>
          <p:cNvPr id="3" name="Content Placeholder 2">
            <a:extLst>
              <a:ext uri="{FF2B5EF4-FFF2-40B4-BE49-F238E27FC236}">
                <a16:creationId xmlns:a16="http://schemas.microsoft.com/office/drawing/2014/main" id="{6BC60634-C13A-E4D4-F1B4-9A9406DDF550}"/>
              </a:ext>
            </a:extLst>
          </p:cNvPr>
          <p:cNvSpPr>
            <a:spLocks noGrp="1"/>
          </p:cNvSpPr>
          <p:nvPr>
            <p:ph idx="1"/>
          </p:nvPr>
        </p:nvSpPr>
        <p:spPr>
          <a:xfrm>
            <a:off x="838200" y="1825624"/>
            <a:ext cx="10515600" cy="5032375"/>
          </a:xfrm>
        </p:spPr>
        <p:txBody>
          <a:bodyPr>
            <a:normAutofit lnSpcReduction="10000"/>
          </a:bodyPr>
          <a:lstStyle/>
          <a:p>
            <a:r>
              <a:rPr lang="en-US" dirty="0"/>
              <a:t>Using the Shannon entropy as tree node splitting criterion is equivalent to minimizing the log loss; this is because the leaf node labels are pure.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One of these two goodness-of-fit measurements will choose the “best” split at each step.</a:t>
            </a:r>
          </a:p>
        </p:txBody>
      </p:sp>
      <p:pic>
        <p:nvPicPr>
          <p:cNvPr id="4" name="Picture 3">
            <a:extLst>
              <a:ext uri="{FF2B5EF4-FFF2-40B4-BE49-F238E27FC236}">
                <a16:creationId xmlns:a16="http://schemas.microsoft.com/office/drawing/2014/main" id="{5EF2BB9F-5690-D9FA-CB12-56DD69F5F35B}"/>
              </a:ext>
            </a:extLst>
          </p:cNvPr>
          <p:cNvPicPr>
            <a:picLocks noChangeAspect="1"/>
          </p:cNvPicPr>
          <p:nvPr/>
        </p:nvPicPr>
        <p:blipFill>
          <a:blip r:embed="rId2"/>
          <a:stretch>
            <a:fillRect/>
          </a:stretch>
        </p:blipFill>
        <p:spPr>
          <a:xfrm>
            <a:off x="2865135" y="3293296"/>
            <a:ext cx="4406900" cy="990600"/>
          </a:xfrm>
          <a:prstGeom prst="rect">
            <a:avLst/>
          </a:prstGeom>
        </p:spPr>
      </p:pic>
      <p:pic>
        <p:nvPicPr>
          <p:cNvPr id="5" name="Picture 4">
            <a:extLst>
              <a:ext uri="{FF2B5EF4-FFF2-40B4-BE49-F238E27FC236}">
                <a16:creationId xmlns:a16="http://schemas.microsoft.com/office/drawing/2014/main" id="{8E0C5542-D73F-DFC8-5422-E9BA7656DF09}"/>
              </a:ext>
            </a:extLst>
          </p:cNvPr>
          <p:cNvPicPr>
            <a:picLocks noChangeAspect="1"/>
          </p:cNvPicPr>
          <p:nvPr/>
        </p:nvPicPr>
        <p:blipFill>
          <a:blip r:embed="rId3"/>
          <a:stretch>
            <a:fillRect/>
          </a:stretch>
        </p:blipFill>
        <p:spPr>
          <a:xfrm>
            <a:off x="2571108" y="4641833"/>
            <a:ext cx="6248400" cy="990600"/>
          </a:xfrm>
          <a:prstGeom prst="rect">
            <a:avLst/>
          </a:prstGeom>
        </p:spPr>
      </p:pic>
    </p:spTree>
    <p:extLst>
      <p:ext uri="{BB962C8B-B14F-4D97-AF65-F5344CB8AC3E}">
        <p14:creationId xmlns:p14="http://schemas.microsoft.com/office/powerpoint/2010/main" val="2692662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9BE2-FAB2-3832-65E8-FBC8FC1AE35D}"/>
              </a:ext>
            </a:extLst>
          </p:cNvPr>
          <p:cNvSpPr>
            <a:spLocks noGrp="1"/>
          </p:cNvSpPr>
          <p:nvPr>
            <p:ph type="title"/>
          </p:nvPr>
        </p:nvSpPr>
        <p:spPr/>
        <p:txBody>
          <a:bodyPr/>
          <a:lstStyle/>
          <a:p>
            <a:r>
              <a:rPr lang="en-US" dirty="0" err="1"/>
              <a:t>Ensembling</a:t>
            </a:r>
            <a:endParaRPr lang="en-US" dirty="0"/>
          </a:p>
        </p:txBody>
      </p:sp>
      <p:sp>
        <p:nvSpPr>
          <p:cNvPr id="3" name="Content Placeholder 2">
            <a:extLst>
              <a:ext uri="{FF2B5EF4-FFF2-40B4-BE49-F238E27FC236}">
                <a16:creationId xmlns:a16="http://schemas.microsoft.com/office/drawing/2014/main" id="{782C44EA-49CF-7E8C-6067-87ED9C023E8D}"/>
              </a:ext>
            </a:extLst>
          </p:cNvPr>
          <p:cNvSpPr>
            <a:spLocks noGrp="1"/>
          </p:cNvSpPr>
          <p:nvPr>
            <p:ph idx="1"/>
          </p:nvPr>
        </p:nvSpPr>
        <p:spPr/>
        <p:txBody>
          <a:bodyPr/>
          <a:lstStyle/>
          <a:p>
            <a:r>
              <a:rPr lang="en-US" dirty="0"/>
              <a:t>Individual decision trees are prone to overfitting.</a:t>
            </a:r>
          </a:p>
          <a:p>
            <a:r>
              <a:rPr lang="en-US" dirty="0"/>
              <a:t>Multiple predictors (neural network, SVM, logistic regression…) have different limitations</a:t>
            </a:r>
          </a:p>
          <a:p>
            <a:r>
              <a:rPr lang="en-US" dirty="0"/>
              <a:t>In competitive contexts, throwing all the models at a hard problem and voting on the answer often outperforms best individual methods.</a:t>
            </a:r>
          </a:p>
          <a:p>
            <a:r>
              <a:rPr lang="en-US" dirty="0"/>
              <a:t>The (very reasonable) dream is that an ensemble of not-perfectly-correlated predictors can do better than any single model.  </a:t>
            </a:r>
          </a:p>
          <a:p>
            <a:r>
              <a:rPr lang="en-US" dirty="0">
                <a:solidFill>
                  <a:srgbClr val="0070C0"/>
                </a:solidFill>
              </a:rPr>
              <a:t>For regression, you average the ensemble of predictors.  </a:t>
            </a:r>
          </a:p>
          <a:p>
            <a:r>
              <a:rPr lang="en-US" dirty="0">
                <a:solidFill>
                  <a:srgbClr val="0070C0"/>
                </a:solidFill>
              </a:rPr>
              <a:t>For classification, count predictor ensemble votes.</a:t>
            </a:r>
          </a:p>
        </p:txBody>
      </p:sp>
    </p:spTree>
    <p:extLst>
      <p:ext uri="{BB962C8B-B14F-4D97-AF65-F5344CB8AC3E}">
        <p14:creationId xmlns:p14="http://schemas.microsoft.com/office/powerpoint/2010/main" val="3974455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A2EFC-896E-4563-EC2C-8C72B8B38C57}"/>
              </a:ext>
            </a:extLst>
          </p:cNvPr>
          <p:cNvSpPr>
            <a:spLocks noGrp="1"/>
          </p:cNvSpPr>
          <p:nvPr>
            <p:ph type="title"/>
          </p:nvPr>
        </p:nvSpPr>
        <p:spPr/>
        <p:txBody>
          <a:bodyPr/>
          <a:lstStyle/>
          <a:p>
            <a:r>
              <a:rPr lang="en-US" dirty="0"/>
              <a:t>Bagging</a:t>
            </a:r>
          </a:p>
        </p:txBody>
      </p:sp>
      <p:sp>
        <p:nvSpPr>
          <p:cNvPr id="3" name="Content Placeholder 2">
            <a:extLst>
              <a:ext uri="{FF2B5EF4-FFF2-40B4-BE49-F238E27FC236}">
                <a16:creationId xmlns:a16="http://schemas.microsoft.com/office/drawing/2014/main" id="{6C53EA60-FE61-2FEC-DD26-097ECB65606C}"/>
              </a:ext>
            </a:extLst>
          </p:cNvPr>
          <p:cNvSpPr>
            <a:spLocks noGrp="1"/>
          </p:cNvSpPr>
          <p:nvPr>
            <p:ph idx="1"/>
          </p:nvPr>
        </p:nvSpPr>
        <p:spPr/>
        <p:txBody>
          <a:bodyPr>
            <a:normAutofit lnSpcReduction="10000"/>
          </a:bodyPr>
          <a:lstStyle/>
          <a:p>
            <a:r>
              <a:rPr lang="en-US" dirty="0"/>
              <a:t>bagging = Bootstrap aggregating</a:t>
            </a:r>
          </a:p>
          <a:p>
            <a:r>
              <a:rPr lang="en-US" dirty="0"/>
              <a:t>Generate a “fake” dataset by sampling from the original dataset with replacement </a:t>
            </a:r>
          </a:p>
          <a:p>
            <a:r>
              <a:rPr lang="en-US" dirty="0"/>
              <a:t>features / splits that are important even after the data has been mangled are likely to be useful</a:t>
            </a:r>
          </a:p>
          <a:p>
            <a:r>
              <a:rPr lang="en-US" dirty="0"/>
              <a:t>Bagging permits estimates of pseudo-</a:t>
            </a:r>
            <a:r>
              <a:rPr lang="en-US" dirty="0" err="1"/>
              <a:t>errorbars</a:t>
            </a:r>
            <a:r>
              <a:rPr lang="en-US" dirty="0"/>
              <a:t> about model coefficients.  These are not big enough, but are better than nothing.</a:t>
            </a:r>
          </a:p>
          <a:p>
            <a:r>
              <a:rPr lang="en-US" dirty="0"/>
              <a:t>“forest” – collection of random ”trees” that is typically used as an ensemble predictor.</a:t>
            </a:r>
          </a:p>
          <a:p>
            <a:r>
              <a:rPr lang="en-US" dirty="0"/>
              <a:t>Drawback:  gain of accuracy in exchange for loss of interpretability</a:t>
            </a:r>
          </a:p>
        </p:txBody>
      </p:sp>
    </p:spTree>
    <p:extLst>
      <p:ext uri="{BB962C8B-B14F-4D97-AF65-F5344CB8AC3E}">
        <p14:creationId xmlns:p14="http://schemas.microsoft.com/office/powerpoint/2010/main" val="19321709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9029B-A4C3-1DC4-D945-E7F4516BCCF0}"/>
              </a:ext>
            </a:extLst>
          </p:cNvPr>
          <p:cNvSpPr>
            <a:spLocks noGrp="1"/>
          </p:cNvSpPr>
          <p:nvPr>
            <p:ph type="title"/>
          </p:nvPr>
        </p:nvSpPr>
        <p:spPr/>
        <p:txBody>
          <a:bodyPr/>
          <a:lstStyle/>
          <a:p>
            <a:endParaRPr lang="en-US"/>
          </a:p>
        </p:txBody>
      </p:sp>
      <p:pic>
        <p:nvPicPr>
          <p:cNvPr id="1026" name="Picture 2" descr="Figure 1.">
            <a:extLst>
              <a:ext uri="{FF2B5EF4-FFF2-40B4-BE49-F238E27FC236}">
                <a16:creationId xmlns:a16="http://schemas.microsoft.com/office/drawing/2014/main" id="{A0BA0699-F8C8-BA36-9702-A1C3FDA9D2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9830" y="78773"/>
            <a:ext cx="5252485" cy="31952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gure 3.">
            <a:extLst>
              <a:ext uri="{FF2B5EF4-FFF2-40B4-BE49-F238E27FC236}">
                <a16:creationId xmlns:a16="http://schemas.microsoft.com/office/drawing/2014/main" id="{7B86B921-A418-CCB0-46EB-A034623F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798" y="3378756"/>
            <a:ext cx="5199259" cy="300519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9783BE4-3008-23BB-7307-CBDE5F90353B}"/>
              </a:ext>
            </a:extLst>
          </p:cNvPr>
          <p:cNvSpPr/>
          <p:nvPr/>
        </p:nvSpPr>
        <p:spPr>
          <a:xfrm>
            <a:off x="1255408" y="6488668"/>
            <a:ext cx="10792378" cy="369332"/>
          </a:xfrm>
          <a:prstGeom prst="rect">
            <a:avLst/>
          </a:prstGeom>
        </p:spPr>
        <p:txBody>
          <a:bodyPr wrap="none">
            <a:spAutoFit/>
          </a:bodyPr>
          <a:lstStyle/>
          <a:p>
            <a:r>
              <a:rPr lang="en-US" dirty="0">
                <a:hlinkClick r:id="rId4"/>
              </a:rPr>
              <a:t>Banerjee et al. </a:t>
            </a:r>
            <a:r>
              <a:rPr lang="en-US" dirty="0"/>
              <a:t>A Practical Approach to Create Clinical Decision-Making Tools</a:t>
            </a:r>
            <a:r>
              <a:rPr lang="en-US" dirty="0">
                <a:hlinkClick r:id="rId4"/>
              </a:rPr>
              <a:t>10.1161/CIRCOUTCOMES.118.004879</a:t>
            </a:r>
            <a:endParaRPr lang="en-US" dirty="0"/>
          </a:p>
        </p:txBody>
      </p:sp>
    </p:spTree>
    <p:extLst>
      <p:ext uri="{BB962C8B-B14F-4D97-AF65-F5344CB8AC3E}">
        <p14:creationId xmlns:p14="http://schemas.microsoft.com/office/powerpoint/2010/main" val="49473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191EB-3842-A949-8A9D-A05EEC1FA93E}"/>
              </a:ext>
            </a:extLst>
          </p:cNvPr>
          <p:cNvSpPr>
            <a:spLocks noGrp="1"/>
          </p:cNvSpPr>
          <p:nvPr>
            <p:ph type="title"/>
          </p:nvPr>
        </p:nvSpPr>
        <p:spPr/>
        <p:txBody>
          <a:bodyPr/>
          <a:lstStyle/>
          <a:p>
            <a:r>
              <a:rPr lang="en-US" dirty="0"/>
              <a:t>The generic training pattern: </a:t>
            </a:r>
          </a:p>
        </p:txBody>
      </p:sp>
      <p:pic>
        <p:nvPicPr>
          <p:cNvPr id="5" name="Graphic 4">
            <a:extLst>
              <a:ext uri="{FF2B5EF4-FFF2-40B4-BE49-F238E27FC236}">
                <a16:creationId xmlns:a16="http://schemas.microsoft.com/office/drawing/2014/main" id="{0CCB5774-B371-7F4C-AF8E-D1FE33D3092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1012" y="3891776"/>
            <a:ext cx="7660556" cy="3440326"/>
          </a:xfrm>
          <a:prstGeom prst="rect">
            <a:avLst/>
          </a:prstGeom>
        </p:spPr>
      </p:pic>
      <p:sp>
        <p:nvSpPr>
          <p:cNvPr id="3" name="Rectangle 2">
            <a:extLst>
              <a:ext uri="{FF2B5EF4-FFF2-40B4-BE49-F238E27FC236}">
                <a16:creationId xmlns:a16="http://schemas.microsoft.com/office/drawing/2014/main" id="{3D8C7D67-3410-DC49-AFDE-CD57854505FB}"/>
              </a:ext>
            </a:extLst>
          </p:cNvPr>
          <p:cNvSpPr/>
          <p:nvPr/>
        </p:nvSpPr>
        <p:spPr>
          <a:xfrm>
            <a:off x="571779" y="5106655"/>
            <a:ext cx="587948" cy="707886"/>
          </a:xfrm>
          <a:prstGeom prst="rect">
            <a:avLst/>
          </a:prstGeom>
          <a:solidFill>
            <a:schemeClr val="bg1"/>
          </a:solidFill>
        </p:spPr>
        <p:txBody>
          <a:bodyPr wrap="square">
            <a:spAutoFit/>
          </a:bodyPr>
          <a:lstStyle/>
          <a:p>
            <a:r>
              <a:rPr lang="en-US" sz="4000" dirty="0">
                <a:latin typeface="Times" pitchFamily="2" charset="0"/>
              </a:rPr>
              <a:t>X</a:t>
            </a:r>
            <a:endParaRPr lang="en-US" sz="4000" dirty="0"/>
          </a:p>
        </p:txBody>
      </p:sp>
      <p:sp>
        <p:nvSpPr>
          <p:cNvPr id="6" name="Rectangle 5">
            <a:extLst>
              <a:ext uri="{FF2B5EF4-FFF2-40B4-BE49-F238E27FC236}">
                <a16:creationId xmlns:a16="http://schemas.microsoft.com/office/drawing/2014/main" id="{DEBD3CC7-D4E4-7640-A4E3-F29214C041DA}"/>
              </a:ext>
            </a:extLst>
          </p:cNvPr>
          <p:cNvSpPr/>
          <p:nvPr/>
        </p:nvSpPr>
        <p:spPr>
          <a:xfrm>
            <a:off x="571779" y="5972105"/>
            <a:ext cx="497299" cy="707886"/>
          </a:xfrm>
          <a:prstGeom prst="rect">
            <a:avLst/>
          </a:prstGeom>
          <a:solidFill>
            <a:schemeClr val="bg1"/>
          </a:solidFill>
        </p:spPr>
        <p:txBody>
          <a:bodyPr wrap="square">
            <a:spAutoFit/>
          </a:bodyPr>
          <a:lstStyle/>
          <a:p>
            <a:r>
              <a:rPr lang="en-US" sz="4000" dirty="0">
                <a:latin typeface="Times" pitchFamily="2" charset="0"/>
              </a:rPr>
              <a:t>Y</a:t>
            </a:r>
            <a:endParaRPr lang="en-US" sz="4000" dirty="0"/>
          </a:p>
        </p:txBody>
      </p:sp>
      <p:sp>
        <p:nvSpPr>
          <p:cNvPr id="7" name="Rectangle 6">
            <a:extLst>
              <a:ext uri="{FF2B5EF4-FFF2-40B4-BE49-F238E27FC236}">
                <a16:creationId xmlns:a16="http://schemas.microsoft.com/office/drawing/2014/main" id="{F04B1097-601A-854D-96DE-0D0B604F55DD}"/>
              </a:ext>
            </a:extLst>
          </p:cNvPr>
          <p:cNvSpPr/>
          <p:nvPr/>
        </p:nvSpPr>
        <p:spPr>
          <a:xfrm>
            <a:off x="3080624" y="4127625"/>
            <a:ext cx="347295" cy="707886"/>
          </a:xfrm>
          <a:prstGeom prst="rect">
            <a:avLst/>
          </a:prstGeom>
          <a:solidFill>
            <a:schemeClr val="bg1"/>
          </a:solidFill>
        </p:spPr>
        <p:txBody>
          <a:bodyPr wrap="square">
            <a:spAutoFit/>
          </a:bodyPr>
          <a:lstStyle/>
          <a:p>
            <a:r>
              <a:rPr lang="en-US" sz="4000" dirty="0" err="1">
                <a:latin typeface="Times" pitchFamily="2" charset="0"/>
              </a:rPr>
              <a:t>θ</a:t>
            </a:r>
            <a:endParaRPr lang="en-US" sz="4000" dirty="0"/>
          </a:p>
        </p:txBody>
      </p:sp>
      <p:sp>
        <p:nvSpPr>
          <p:cNvPr id="8" name="Rectangle 7">
            <a:extLst>
              <a:ext uri="{FF2B5EF4-FFF2-40B4-BE49-F238E27FC236}">
                <a16:creationId xmlns:a16="http://schemas.microsoft.com/office/drawing/2014/main" id="{E314E62F-1082-F744-85B9-15D0E1D07B00}"/>
              </a:ext>
            </a:extLst>
          </p:cNvPr>
          <p:cNvSpPr/>
          <p:nvPr/>
        </p:nvSpPr>
        <p:spPr>
          <a:xfrm>
            <a:off x="6257531" y="3537833"/>
            <a:ext cx="1654037" cy="707886"/>
          </a:xfrm>
          <a:prstGeom prst="rect">
            <a:avLst/>
          </a:prstGeom>
          <a:solidFill>
            <a:schemeClr val="bg1"/>
          </a:solidFill>
        </p:spPr>
        <p:txBody>
          <a:bodyPr wrap="square">
            <a:spAutoFit/>
          </a:bodyPr>
          <a:lstStyle/>
          <a:p>
            <a:r>
              <a:rPr lang="en-US" sz="4000" dirty="0">
                <a:latin typeface="Times" pitchFamily="2" charset="0"/>
              </a:rPr>
              <a:t>Loss</a:t>
            </a:r>
            <a:endParaRPr lang="en-US" sz="4000"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EA1C79E-29F6-F542-B352-311E31C450CB}"/>
                  </a:ext>
                </a:extLst>
              </p:cNvPr>
              <p:cNvSpPr/>
              <p:nvPr/>
            </p:nvSpPr>
            <p:spPr>
              <a:xfrm>
                <a:off x="1449659" y="1866138"/>
                <a:ext cx="5498108" cy="669927"/>
              </a:xfrm>
              <a:prstGeom prst="rect">
                <a:avLst/>
              </a:prstGeom>
            </p:spPr>
            <p:txBody>
              <a:bodyPr wrap="none">
                <a:spAutoFit/>
              </a:bodyPr>
              <a:lstStyle/>
              <a:p>
                <a14:m>
                  <m:oMath xmlns:m="http://schemas.openxmlformats.org/officeDocument/2006/math">
                    <m:acc>
                      <m:accPr>
                        <m:chr m:val="̂"/>
                        <m:ctrlPr>
                          <a:rPr lang="en-US" sz="3600" b="0" i="1" smtClean="0">
                            <a:latin typeface="Cambria Math" panose="02040503050406030204" pitchFamily="18" charset="0"/>
                          </a:rPr>
                        </m:ctrlPr>
                      </m:accPr>
                      <m:e>
                        <m:r>
                          <a:rPr lang="en-US" sz="3600" b="0" i="1" smtClean="0">
                            <a:latin typeface="Cambria Math" panose="02040503050406030204" pitchFamily="18" charset="0"/>
                          </a:rPr>
                          <m:t>𝜃</m:t>
                        </m:r>
                      </m:e>
                    </m:acc>
                  </m:oMath>
                </a14:m>
                <a:r>
                  <a:rPr lang="en-US" sz="3600" dirty="0">
                    <a:latin typeface="Times" pitchFamily="2" charset="0"/>
                  </a:rPr>
                  <a:t>= </a:t>
                </a:r>
                <a:r>
                  <a:rPr lang="en-US" sz="3600" dirty="0" err="1">
                    <a:latin typeface="Times" pitchFamily="2" charset="0"/>
                  </a:rPr>
                  <a:t>argmin</a:t>
                </a:r>
                <a:r>
                  <a:rPr lang="en-US" sz="3600" dirty="0">
                    <a:latin typeface="Times" pitchFamily="2" charset="0"/>
                  </a:rPr>
                  <a:t> </a:t>
                </a:r>
                <a:r>
                  <a:rPr lang="en-US" sz="3600" baseline="-25000" dirty="0" err="1">
                    <a:latin typeface="Times" pitchFamily="2" charset="0"/>
                  </a:rPr>
                  <a:t>θ</a:t>
                </a:r>
                <a:r>
                  <a:rPr lang="en-US" sz="3600" dirty="0">
                    <a:latin typeface="Times" pitchFamily="2" charset="0"/>
                  </a:rPr>
                  <a:t>  L ( </a:t>
                </a:r>
                <a:r>
                  <a:rPr lang="en-US" sz="3600" dirty="0" err="1">
                    <a:latin typeface="Times" pitchFamily="2" charset="0"/>
                  </a:rPr>
                  <a:t>θ</a:t>
                </a:r>
                <a:r>
                  <a:rPr lang="en-US" sz="3600" dirty="0">
                    <a:latin typeface="Times" pitchFamily="2" charset="0"/>
                  </a:rPr>
                  <a:t>,  X,  Y )   </a:t>
                </a:r>
                <a:endParaRPr lang="en-US" sz="3600" dirty="0"/>
              </a:p>
            </p:txBody>
          </p:sp>
        </mc:Choice>
        <mc:Fallback xmlns="">
          <p:sp>
            <p:nvSpPr>
              <p:cNvPr id="4" name="Rectangle 3">
                <a:extLst>
                  <a:ext uri="{FF2B5EF4-FFF2-40B4-BE49-F238E27FC236}">
                    <a16:creationId xmlns:a16="http://schemas.microsoft.com/office/drawing/2014/main" id="{EEA1C79E-29F6-F542-B352-311E31C450CB}"/>
                  </a:ext>
                </a:extLst>
              </p:cNvPr>
              <p:cNvSpPr>
                <a:spLocks noRot="1" noChangeAspect="1" noMove="1" noResize="1" noEditPoints="1" noAdjustHandles="1" noChangeArrowheads="1" noChangeShapeType="1" noTextEdit="1"/>
              </p:cNvSpPr>
              <p:nvPr/>
            </p:nvSpPr>
            <p:spPr>
              <a:xfrm>
                <a:off x="1449659" y="1866138"/>
                <a:ext cx="5498108" cy="669927"/>
              </a:xfrm>
              <a:prstGeom prst="rect">
                <a:avLst/>
              </a:prstGeom>
              <a:blipFill>
                <a:blip r:embed="rId4"/>
                <a:stretch>
                  <a:fillRect l="-1382" t="-9259" r="-2304" b="-35185"/>
                </a:stretch>
              </a:blipFill>
            </p:spPr>
            <p:txBody>
              <a:bodyPr/>
              <a:lstStyle/>
              <a:p>
                <a:r>
                  <a:rPr lang="en-US">
                    <a:noFill/>
                  </a:rPr>
                  <a:t> </a:t>
                </a:r>
              </a:p>
            </p:txBody>
          </p:sp>
        </mc:Fallback>
      </mc:AlternateContent>
      <p:sp>
        <p:nvSpPr>
          <p:cNvPr id="12" name="Content Placeholder 2">
            <a:extLst>
              <a:ext uri="{FF2B5EF4-FFF2-40B4-BE49-F238E27FC236}">
                <a16:creationId xmlns:a16="http://schemas.microsoft.com/office/drawing/2014/main" id="{58CFA631-825E-364F-B2CF-ADFD4BC1FBB8}"/>
              </a:ext>
            </a:extLst>
          </p:cNvPr>
          <p:cNvSpPr>
            <a:spLocks noGrp="1"/>
          </p:cNvSpPr>
          <p:nvPr>
            <p:ph idx="1"/>
          </p:nvPr>
        </p:nvSpPr>
        <p:spPr>
          <a:xfrm>
            <a:off x="7738946" y="1561021"/>
            <a:ext cx="4283897" cy="3953623"/>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To find parameters  </a:t>
            </a:r>
            <a:r>
              <a:rPr lang="en-US" dirty="0" err="1">
                <a:latin typeface="Times" pitchFamily="2" charset="0"/>
              </a:rPr>
              <a:t>θ</a:t>
            </a:r>
            <a:endParaRPr lang="en-US" dirty="0"/>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we have a procedure that examines the loss and updates the parameters </a:t>
            </a:r>
            <a:r>
              <a:rPr lang="en-US" dirty="0" err="1">
                <a:latin typeface="Times" pitchFamily="2" charset="0"/>
              </a:rPr>
              <a:t>θ</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40AFB3AF-4786-5E45-80CA-3369FD9B0882}"/>
                  </a:ext>
                </a:extLst>
              </p:cNvPr>
              <p:cNvSpPr/>
              <p:nvPr/>
            </p:nvSpPr>
            <p:spPr>
              <a:xfrm>
                <a:off x="4909334" y="4736104"/>
                <a:ext cx="1104775" cy="724494"/>
              </a:xfrm>
              <a:prstGeom prst="rect">
                <a:avLst/>
              </a:prstGeom>
              <a:solidFill>
                <a:schemeClr val="bg1"/>
              </a:solid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sz="4000" b="0" i="1" smtClean="0">
                              <a:latin typeface="Cambria Math" panose="02040503050406030204" pitchFamily="18" charset="0"/>
                            </a:rPr>
                          </m:ctrlPr>
                        </m:accPr>
                        <m:e>
                          <m:r>
                            <a:rPr lang="en-US" sz="4000" b="0" i="1" smtClean="0">
                              <a:latin typeface="Cambria Math" panose="02040503050406030204" pitchFamily="18" charset="0"/>
                            </a:rPr>
                            <m:t>𝑌</m:t>
                          </m:r>
                        </m:e>
                      </m:acc>
                    </m:oMath>
                  </m:oMathPara>
                </a14:m>
                <a:endParaRPr lang="en-US" sz="4000" dirty="0"/>
              </a:p>
            </p:txBody>
          </p:sp>
        </mc:Choice>
        <mc:Fallback xmlns="">
          <p:sp>
            <p:nvSpPr>
              <p:cNvPr id="10" name="Rectangle 9">
                <a:extLst>
                  <a:ext uri="{FF2B5EF4-FFF2-40B4-BE49-F238E27FC236}">
                    <a16:creationId xmlns:a16="http://schemas.microsoft.com/office/drawing/2014/main" id="{40AFB3AF-4786-5E45-80CA-3369FD9B0882}"/>
                  </a:ext>
                </a:extLst>
              </p:cNvPr>
              <p:cNvSpPr>
                <a:spLocks noRot="1" noChangeAspect="1" noMove="1" noResize="1" noEditPoints="1" noAdjustHandles="1" noChangeArrowheads="1" noChangeShapeType="1" noTextEdit="1"/>
              </p:cNvSpPr>
              <p:nvPr/>
            </p:nvSpPr>
            <p:spPr>
              <a:xfrm>
                <a:off x="4909334" y="4736104"/>
                <a:ext cx="1104775" cy="724494"/>
              </a:xfrm>
              <a:prstGeom prst="rect">
                <a:avLst/>
              </a:prstGeom>
              <a:blipFill>
                <a:blip r:embed="rId5"/>
                <a:stretch>
                  <a:fillRect t="-11864"/>
                </a:stretch>
              </a:blipFill>
            </p:spPr>
            <p:txBody>
              <a:bodyPr/>
              <a:lstStyle/>
              <a:p>
                <a:r>
                  <a:rPr lang="en-US">
                    <a:noFill/>
                  </a:rPr>
                  <a:t> </a:t>
                </a:r>
              </a:p>
            </p:txBody>
          </p:sp>
        </mc:Fallback>
      </mc:AlternateContent>
    </p:spTree>
    <p:extLst>
      <p:ext uri="{BB962C8B-B14F-4D97-AF65-F5344CB8AC3E}">
        <p14:creationId xmlns:p14="http://schemas.microsoft.com/office/powerpoint/2010/main" val="11176119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9BAC9-9086-BA62-9C7E-70AB3AC4C83F}"/>
              </a:ext>
            </a:extLst>
          </p:cNvPr>
          <p:cNvSpPr>
            <a:spLocks noGrp="1"/>
          </p:cNvSpPr>
          <p:nvPr>
            <p:ph type="title"/>
          </p:nvPr>
        </p:nvSpPr>
        <p:spPr/>
        <p:txBody>
          <a:bodyPr/>
          <a:lstStyle/>
          <a:p>
            <a:r>
              <a:rPr lang="en-US" dirty="0"/>
              <a:t>Random forests</a:t>
            </a:r>
          </a:p>
        </p:txBody>
      </p:sp>
      <p:sp>
        <p:nvSpPr>
          <p:cNvPr id="3" name="Content Placeholder 2">
            <a:extLst>
              <a:ext uri="{FF2B5EF4-FFF2-40B4-BE49-F238E27FC236}">
                <a16:creationId xmlns:a16="http://schemas.microsoft.com/office/drawing/2014/main" id="{E2E5830B-CCC9-A544-23CC-0C3643AE8974}"/>
              </a:ext>
            </a:extLst>
          </p:cNvPr>
          <p:cNvSpPr>
            <a:spLocks noGrp="1"/>
          </p:cNvSpPr>
          <p:nvPr>
            <p:ph idx="1"/>
          </p:nvPr>
        </p:nvSpPr>
        <p:spPr/>
        <p:txBody>
          <a:bodyPr>
            <a:normAutofit lnSpcReduction="10000"/>
          </a:bodyPr>
          <a:lstStyle/>
          <a:p>
            <a:r>
              <a:rPr lang="en-US" dirty="0"/>
              <a:t>Decision trees are great, but they are extremely prone to overfitting.  Is there a way trees can be regularized?</a:t>
            </a:r>
          </a:p>
          <a:p>
            <a:r>
              <a:rPr lang="en-US" dirty="0"/>
              <a:t>decision trees + bagging + feature dropout</a:t>
            </a:r>
          </a:p>
          <a:p>
            <a:endParaRPr lang="en-US" dirty="0"/>
          </a:p>
          <a:p>
            <a:r>
              <a:rPr lang="en-US" dirty="0"/>
              <a:t>Start with a procedure to train an utilize a random tree from a dataset.</a:t>
            </a:r>
          </a:p>
          <a:p>
            <a:r>
              <a:rPr lang="en-US" dirty="0"/>
              <a:t>Generate a randomized “bootstrap” dataset that has had the data points resampled with replacement.  This adds noise to the data.</a:t>
            </a:r>
          </a:p>
          <a:p>
            <a:r>
              <a:rPr lang="en-US" dirty="0"/>
              <a:t>Randomly omit some of the features to force more variability into the construction of the trees.</a:t>
            </a:r>
          </a:p>
          <a:p>
            <a:endParaRPr lang="en-US" dirty="0"/>
          </a:p>
        </p:txBody>
      </p:sp>
    </p:spTree>
    <p:extLst>
      <p:ext uri="{BB962C8B-B14F-4D97-AF65-F5344CB8AC3E}">
        <p14:creationId xmlns:p14="http://schemas.microsoft.com/office/powerpoint/2010/main" val="830858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013D6-E2D2-94CF-E66C-E8A23899AF87}"/>
              </a:ext>
            </a:extLst>
          </p:cNvPr>
          <p:cNvSpPr>
            <a:spLocks noGrp="1"/>
          </p:cNvSpPr>
          <p:nvPr>
            <p:ph type="title"/>
          </p:nvPr>
        </p:nvSpPr>
        <p:spPr/>
        <p:txBody>
          <a:bodyPr/>
          <a:lstStyle/>
          <a:p>
            <a:r>
              <a:rPr lang="en-US" dirty="0"/>
              <a:t>Tree jargon</a:t>
            </a:r>
          </a:p>
        </p:txBody>
      </p:sp>
      <p:sp>
        <p:nvSpPr>
          <p:cNvPr id="4" name="Rectangle 3">
            <a:extLst>
              <a:ext uri="{FF2B5EF4-FFF2-40B4-BE49-F238E27FC236}">
                <a16:creationId xmlns:a16="http://schemas.microsoft.com/office/drawing/2014/main" id="{0311DBF7-1201-899E-F90E-E3C4137717EB}"/>
              </a:ext>
            </a:extLst>
          </p:cNvPr>
          <p:cNvSpPr/>
          <p:nvPr/>
        </p:nvSpPr>
        <p:spPr>
          <a:xfrm>
            <a:off x="2639291" y="2023197"/>
            <a:ext cx="2005445" cy="907039"/>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Root node</a:t>
            </a:r>
          </a:p>
        </p:txBody>
      </p:sp>
      <p:sp>
        <p:nvSpPr>
          <p:cNvPr id="8" name="Rectangle 7">
            <a:extLst>
              <a:ext uri="{FF2B5EF4-FFF2-40B4-BE49-F238E27FC236}">
                <a16:creationId xmlns:a16="http://schemas.microsoft.com/office/drawing/2014/main" id="{AA704701-587A-74D3-4BD7-ACD70BE6A95D}"/>
              </a:ext>
            </a:extLst>
          </p:cNvPr>
          <p:cNvSpPr/>
          <p:nvPr/>
        </p:nvSpPr>
        <p:spPr>
          <a:xfrm>
            <a:off x="975325" y="3262746"/>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Leaf node</a:t>
            </a:r>
          </a:p>
        </p:txBody>
      </p:sp>
      <p:sp>
        <p:nvSpPr>
          <p:cNvPr id="9" name="Rectangle 8">
            <a:extLst>
              <a:ext uri="{FF2B5EF4-FFF2-40B4-BE49-F238E27FC236}">
                <a16:creationId xmlns:a16="http://schemas.microsoft.com/office/drawing/2014/main" id="{D23B3AF8-DD48-D195-DFF3-A180E31C251E}"/>
              </a:ext>
            </a:extLst>
          </p:cNvPr>
          <p:cNvSpPr/>
          <p:nvPr/>
        </p:nvSpPr>
        <p:spPr>
          <a:xfrm>
            <a:off x="4171164" y="3256250"/>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Decision node</a:t>
            </a:r>
          </a:p>
        </p:txBody>
      </p:sp>
      <p:sp>
        <p:nvSpPr>
          <p:cNvPr id="11" name="Rectangle 10">
            <a:extLst>
              <a:ext uri="{FF2B5EF4-FFF2-40B4-BE49-F238E27FC236}">
                <a16:creationId xmlns:a16="http://schemas.microsoft.com/office/drawing/2014/main" id="{2E9FD015-4C89-E280-DDBE-7266A716BBA0}"/>
              </a:ext>
            </a:extLst>
          </p:cNvPr>
          <p:cNvSpPr/>
          <p:nvPr/>
        </p:nvSpPr>
        <p:spPr>
          <a:xfrm>
            <a:off x="5535040" y="4421787"/>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Decision node</a:t>
            </a:r>
          </a:p>
        </p:txBody>
      </p:sp>
      <p:sp>
        <p:nvSpPr>
          <p:cNvPr id="14" name="Rectangle 13">
            <a:extLst>
              <a:ext uri="{FF2B5EF4-FFF2-40B4-BE49-F238E27FC236}">
                <a16:creationId xmlns:a16="http://schemas.microsoft.com/office/drawing/2014/main" id="{893497B6-5FF0-F652-D0B2-B41EC31821C3}"/>
              </a:ext>
            </a:extLst>
          </p:cNvPr>
          <p:cNvSpPr/>
          <p:nvPr/>
        </p:nvSpPr>
        <p:spPr>
          <a:xfrm>
            <a:off x="2393735" y="4184180"/>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Leaf node</a:t>
            </a:r>
          </a:p>
        </p:txBody>
      </p:sp>
      <p:sp>
        <p:nvSpPr>
          <p:cNvPr id="15" name="Rectangle 14">
            <a:extLst>
              <a:ext uri="{FF2B5EF4-FFF2-40B4-BE49-F238E27FC236}">
                <a16:creationId xmlns:a16="http://schemas.microsoft.com/office/drawing/2014/main" id="{D20CF939-B8DF-1095-2EC2-C8DCCA4F13C4}"/>
              </a:ext>
            </a:extLst>
          </p:cNvPr>
          <p:cNvSpPr/>
          <p:nvPr/>
        </p:nvSpPr>
        <p:spPr>
          <a:xfrm>
            <a:off x="3712147" y="5536644"/>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Leaf node</a:t>
            </a:r>
          </a:p>
        </p:txBody>
      </p:sp>
      <p:sp>
        <p:nvSpPr>
          <p:cNvPr id="16" name="Rectangle 15">
            <a:extLst>
              <a:ext uri="{FF2B5EF4-FFF2-40B4-BE49-F238E27FC236}">
                <a16:creationId xmlns:a16="http://schemas.microsoft.com/office/drawing/2014/main" id="{7BB917B3-9B16-E433-58D5-C2C2AC5FA543}"/>
              </a:ext>
            </a:extLst>
          </p:cNvPr>
          <p:cNvSpPr/>
          <p:nvPr/>
        </p:nvSpPr>
        <p:spPr>
          <a:xfrm>
            <a:off x="7477131" y="545460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Leaf node </a:t>
            </a:r>
          </a:p>
        </p:txBody>
      </p:sp>
      <p:cxnSp>
        <p:nvCxnSpPr>
          <p:cNvPr id="18" name="Straight Arrow Connector 17">
            <a:extLst>
              <a:ext uri="{FF2B5EF4-FFF2-40B4-BE49-F238E27FC236}">
                <a16:creationId xmlns:a16="http://schemas.microsoft.com/office/drawing/2014/main" id="{63C8A166-D574-7BC2-FC8E-6D8BFE86577E}"/>
              </a:ext>
            </a:extLst>
          </p:cNvPr>
          <p:cNvCxnSpPr/>
          <p:nvPr/>
        </p:nvCxnSpPr>
        <p:spPr>
          <a:xfrm flipH="1">
            <a:off x="1978047" y="2664814"/>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7A4A8A9-E4C3-EC74-2057-C6BB3D230F0E}"/>
              </a:ext>
            </a:extLst>
          </p:cNvPr>
          <p:cNvCxnSpPr/>
          <p:nvPr/>
        </p:nvCxnSpPr>
        <p:spPr>
          <a:xfrm flipH="1">
            <a:off x="3642012" y="3635508"/>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09248B4-C1F8-8BE1-3385-FD702F22FF71}"/>
              </a:ext>
            </a:extLst>
          </p:cNvPr>
          <p:cNvCxnSpPr/>
          <p:nvPr/>
        </p:nvCxnSpPr>
        <p:spPr>
          <a:xfrm flipH="1">
            <a:off x="5046434" y="4935103"/>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6ECC6ED-DA5D-D31F-CAD5-956D226A90CC}"/>
              </a:ext>
            </a:extLst>
          </p:cNvPr>
          <p:cNvCxnSpPr>
            <a:cxnSpLocks/>
          </p:cNvCxnSpPr>
          <p:nvPr/>
        </p:nvCxnSpPr>
        <p:spPr>
          <a:xfrm>
            <a:off x="7560044" y="4957131"/>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176D88D7-82B9-06D3-8451-D18CACEEF4C1}"/>
              </a:ext>
            </a:extLst>
          </p:cNvPr>
          <p:cNvCxnSpPr>
            <a:cxnSpLocks/>
          </p:cNvCxnSpPr>
          <p:nvPr/>
        </p:nvCxnSpPr>
        <p:spPr>
          <a:xfrm>
            <a:off x="6116949" y="3925142"/>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F867770-7EB7-676F-ECE1-53ED7C3AC3BF}"/>
              </a:ext>
            </a:extLst>
          </p:cNvPr>
          <p:cNvCxnSpPr>
            <a:cxnSpLocks/>
          </p:cNvCxnSpPr>
          <p:nvPr/>
        </p:nvCxnSpPr>
        <p:spPr>
          <a:xfrm>
            <a:off x="4715301" y="2794396"/>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2665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D2C78-F7A0-E0CD-631D-A97D375176AE}"/>
              </a:ext>
            </a:extLst>
          </p:cNvPr>
          <p:cNvSpPr>
            <a:spLocks noGrp="1"/>
          </p:cNvSpPr>
          <p:nvPr>
            <p:ph type="title"/>
          </p:nvPr>
        </p:nvSpPr>
        <p:spPr/>
        <p:txBody>
          <a:bodyPr/>
          <a:lstStyle/>
          <a:p>
            <a:r>
              <a:rPr lang="en-US" dirty="0"/>
              <a:t>Classification and regression tree (CART) approach</a:t>
            </a:r>
          </a:p>
        </p:txBody>
      </p:sp>
      <p:sp>
        <p:nvSpPr>
          <p:cNvPr id="3" name="Content Placeholder 2">
            <a:extLst>
              <a:ext uri="{FF2B5EF4-FFF2-40B4-BE49-F238E27FC236}">
                <a16:creationId xmlns:a16="http://schemas.microsoft.com/office/drawing/2014/main" id="{A1053667-41E4-552F-F05C-AA85F3B3AA4E}"/>
              </a:ext>
            </a:extLst>
          </p:cNvPr>
          <p:cNvSpPr>
            <a:spLocks noGrp="1"/>
          </p:cNvSpPr>
          <p:nvPr>
            <p:ph idx="1"/>
          </p:nvPr>
        </p:nvSpPr>
        <p:spPr/>
        <p:txBody>
          <a:bodyPr/>
          <a:lstStyle/>
          <a:p>
            <a:r>
              <a:rPr lang="en-US" dirty="0"/>
              <a:t>This has an entirely different shape than, for instance, gaussian mixture model which was just a continuous function of everything.</a:t>
            </a:r>
          </a:p>
          <a:p>
            <a:r>
              <a:rPr lang="en-US" dirty="0"/>
              <a:t>The thresholds act like continuous parameters (against we can differentiate the loss function) but the structure of the tree is not differentiable.  (But remember, the categorical loss functions are discontinuous at every value of the threshold that changes any one of the data point labels.</a:t>
            </a:r>
          </a:p>
          <a:p>
            <a:r>
              <a:rPr lang="en-US" dirty="0"/>
              <a:t>Since the thresholds are on a single axis at a time, this breaks the feature space up into rectangle-shaped regions with the same value (for regress) or the same class assignment (for classification)</a:t>
            </a:r>
          </a:p>
          <a:p>
            <a:endParaRPr lang="en-US" dirty="0"/>
          </a:p>
        </p:txBody>
      </p:sp>
    </p:spTree>
    <p:extLst>
      <p:ext uri="{BB962C8B-B14F-4D97-AF65-F5344CB8AC3E}">
        <p14:creationId xmlns:p14="http://schemas.microsoft.com/office/powerpoint/2010/main" val="1437402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A6024-011F-2CFF-4C2A-62D69895F7BD}"/>
              </a:ext>
            </a:extLst>
          </p:cNvPr>
          <p:cNvSpPr>
            <a:spLocks noGrp="1"/>
          </p:cNvSpPr>
          <p:nvPr>
            <p:ph type="title"/>
          </p:nvPr>
        </p:nvSpPr>
        <p:spPr/>
        <p:txBody>
          <a:bodyPr/>
          <a:lstStyle/>
          <a:p>
            <a:r>
              <a:rPr lang="en-US" dirty="0"/>
              <a:t>Classification and regression tree (CART) approach</a:t>
            </a:r>
          </a:p>
        </p:txBody>
      </p:sp>
      <p:sp>
        <p:nvSpPr>
          <p:cNvPr id="3" name="Content Placeholder 2">
            <a:extLst>
              <a:ext uri="{FF2B5EF4-FFF2-40B4-BE49-F238E27FC236}">
                <a16:creationId xmlns:a16="http://schemas.microsoft.com/office/drawing/2014/main" id="{283CB206-F9B9-8C29-2A32-422295B78CF0}"/>
              </a:ext>
            </a:extLst>
          </p:cNvPr>
          <p:cNvSpPr>
            <a:spLocks noGrp="1"/>
          </p:cNvSpPr>
          <p:nvPr>
            <p:ph idx="1"/>
          </p:nvPr>
        </p:nvSpPr>
        <p:spPr/>
        <p:txBody>
          <a:bodyPr/>
          <a:lstStyle/>
          <a:p>
            <a:r>
              <a:rPr lang="en-US" dirty="0"/>
              <a:t>Applicable for regression and classification; only difference is leaf node is a class label or a value </a:t>
            </a:r>
          </a:p>
          <a:p>
            <a:r>
              <a:rPr lang="en-US" dirty="0"/>
              <a:t>For each feature, test every possible split.</a:t>
            </a:r>
          </a:p>
          <a:p>
            <a:r>
              <a:rPr lang="en-US" dirty="0"/>
              <a:t>Choose the feature, feature threshold which minimize the loss function for the split</a:t>
            </a:r>
          </a:p>
          <a:p>
            <a:r>
              <a:rPr lang="en-US" dirty="0"/>
              <a:t>Achilles heel:  variance.  </a:t>
            </a:r>
          </a:p>
          <a:p>
            <a:r>
              <a:rPr lang="en-US" dirty="0"/>
              <a:t>Kind of slow to train, though fast to run.</a:t>
            </a:r>
          </a:p>
          <a:p>
            <a:pPr marL="0" indent="0">
              <a:buNone/>
            </a:pPr>
            <a:endParaRPr lang="en-US" dirty="0"/>
          </a:p>
        </p:txBody>
      </p:sp>
    </p:spTree>
    <p:extLst>
      <p:ext uri="{BB962C8B-B14F-4D97-AF65-F5344CB8AC3E}">
        <p14:creationId xmlns:p14="http://schemas.microsoft.com/office/powerpoint/2010/main" val="1023288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013D6-E2D2-94CF-E66C-E8A23899AF87}"/>
              </a:ext>
            </a:extLst>
          </p:cNvPr>
          <p:cNvSpPr>
            <a:spLocks noGrp="1"/>
          </p:cNvSpPr>
          <p:nvPr>
            <p:ph type="title"/>
          </p:nvPr>
        </p:nvSpPr>
        <p:spPr/>
        <p:txBody>
          <a:bodyPr/>
          <a:lstStyle/>
          <a:p>
            <a:r>
              <a:rPr lang="en-US" dirty="0"/>
              <a:t>Decision tree: How to go to school?</a:t>
            </a:r>
          </a:p>
        </p:txBody>
      </p:sp>
      <p:sp>
        <p:nvSpPr>
          <p:cNvPr id="4" name="Rectangle 3">
            <a:extLst>
              <a:ext uri="{FF2B5EF4-FFF2-40B4-BE49-F238E27FC236}">
                <a16:creationId xmlns:a16="http://schemas.microsoft.com/office/drawing/2014/main" id="{0311DBF7-1201-899E-F90E-E3C4137717EB}"/>
              </a:ext>
            </a:extLst>
          </p:cNvPr>
          <p:cNvSpPr/>
          <p:nvPr/>
        </p:nvSpPr>
        <p:spPr>
          <a:xfrm>
            <a:off x="2639291" y="2023197"/>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TextBox 6">
            <a:extLst>
              <a:ext uri="{FF2B5EF4-FFF2-40B4-BE49-F238E27FC236}">
                <a16:creationId xmlns:a16="http://schemas.microsoft.com/office/drawing/2014/main" id="{CEDB9DC8-E482-9625-8BD7-AA76A57AA876}"/>
              </a:ext>
            </a:extLst>
          </p:cNvPr>
          <p:cNvSpPr txBox="1"/>
          <p:nvPr/>
        </p:nvSpPr>
        <p:spPr>
          <a:xfrm>
            <a:off x="3112861" y="2292050"/>
            <a:ext cx="1058303" cy="369332"/>
          </a:xfrm>
          <a:prstGeom prst="rect">
            <a:avLst/>
          </a:prstGeom>
          <a:noFill/>
        </p:spPr>
        <p:txBody>
          <a:bodyPr wrap="none" rtlCol="0">
            <a:spAutoFit/>
          </a:bodyPr>
          <a:lstStyle/>
          <a:p>
            <a:r>
              <a:rPr lang="en-US" dirty="0"/>
              <a:t>T &lt; –7 °C </a:t>
            </a:r>
          </a:p>
        </p:txBody>
      </p:sp>
      <p:sp>
        <p:nvSpPr>
          <p:cNvPr id="8" name="Rectangle 7">
            <a:extLst>
              <a:ext uri="{FF2B5EF4-FFF2-40B4-BE49-F238E27FC236}">
                <a16:creationId xmlns:a16="http://schemas.microsoft.com/office/drawing/2014/main" id="{AA704701-587A-74D3-4BD7-ACD70BE6A95D}"/>
              </a:ext>
            </a:extLst>
          </p:cNvPr>
          <p:cNvSpPr/>
          <p:nvPr/>
        </p:nvSpPr>
        <p:spPr>
          <a:xfrm>
            <a:off x="975325" y="3262746"/>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Bus </a:t>
            </a:r>
          </a:p>
        </p:txBody>
      </p:sp>
      <p:sp>
        <p:nvSpPr>
          <p:cNvPr id="9" name="Rectangle 8">
            <a:extLst>
              <a:ext uri="{FF2B5EF4-FFF2-40B4-BE49-F238E27FC236}">
                <a16:creationId xmlns:a16="http://schemas.microsoft.com/office/drawing/2014/main" id="{D23B3AF8-DD48-D195-DFF3-A180E31C251E}"/>
              </a:ext>
            </a:extLst>
          </p:cNvPr>
          <p:cNvSpPr/>
          <p:nvPr/>
        </p:nvSpPr>
        <p:spPr>
          <a:xfrm>
            <a:off x="4171164" y="3256250"/>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Raining hard?</a:t>
            </a:r>
          </a:p>
        </p:txBody>
      </p:sp>
      <p:sp>
        <p:nvSpPr>
          <p:cNvPr id="11" name="Rectangle 10">
            <a:extLst>
              <a:ext uri="{FF2B5EF4-FFF2-40B4-BE49-F238E27FC236}">
                <a16:creationId xmlns:a16="http://schemas.microsoft.com/office/drawing/2014/main" id="{2E9FD015-4C89-E280-DDBE-7266A716BBA0}"/>
              </a:ext>
            </a:extLst>
          </p:cNvPr>
          <p:cNvSpPr/>
          <p:nvPr/>
        </p:nvSpPr>
        <p:spPr>
          <a:xfrm>
            <a:off x="5535040" y="4421787"/>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Running late?</a:t>
            </a:r>
          </a:p>
        </p:txBody>
      </p:sp>
      <p:sp>
        <p:nvSpPr>
          <p:cNvPr id="14" name="Rectangle 13">
            <a:extLst>
              <a:ext uri="{FF2B5EF4-FFF2-40B4-BE49-F238E27FC236}">
                <a16:creationId xmlns:a16="http://schemas.microsoft.com/office/drawing/2014/main" id="{893497B6-5FF0-F652-D0B2-B41EC31821C3}"/>
              </a:ext>
            </a:extLst>
          </p:cNvPr>
          <p:cNvSpPr/>
          <p:nvPr/>
        </p:nvSpPr>
        <p:spPr>
          <a:xfrm>
            <a:off x="2393735" y="4184180"/>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Umbrella, bus </a:t>
            </a:r>
          </a:p>
        </p:txBody>
      </p:sp>
      <p:sp>
        <p:nvSpPr>
          <p:cNvPr id="15" name="Rectangle 14">
            <a:extLst>
              <a:ext uri="{FF2B5EF4-FFF2-40B4-BE49-F238E27FC236}">
                <a16:creationId xmlns:a16="http://schemas.microsoft.com/office/drawing/2014/main" id="{D20CF939-B8DF-1095-2EC2-C8DCCA4F13C4}"/>
              </a:ext>
            </a:extLst>
          </p:cNvPr>
          <p:cNvSpPr/>
          <p:nvPr/>
        </p:nvSpPr>
        <p:spPr>
          <a:xfrm>
            <a:off x="3712147" y="5536644"/>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Bike</a:t>
            </a:r>
          </a:p>
        </p:txBody>
      </p:sp>
      <p:sp>
        <p:nvSpPr>
          <p:cNvPr id="16" name="Rectangle 15">
            <a:extLst>
              <a:ext uri="{FF2B5EF4-FFF2-40B4-BE49-F238E27FC236}">
                <a16:creationId xmlns:a16="http://schemas.microsoft.com/office/drawing/2014/main" id="{7BB917B3-9B16-E433-58D5-C2C2AC5FA543}"/>
              </a:ext>
            </a:extLst>
          </p:cNvPr>
          <p:cNvSpPr/>
          <p:nvPr/>
        </p:nvSpPr>
        <p:spPr>
          <a:xfrm>
            <a:off x="7477131" y="545460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Walk </a:t>
            </a:r>
          </a:p>
        </p:txBody>
      </p:sp>
      <p:cxnSp>
        <p:nvCxnSpPr>
          <p:cNvPr id="18" name="Straight Arrow Connector 17">
            <a:extLst>
              <a:ext uri="{FF2B5EF4-FFF2-40B4-BE49-F238E27FC236}">
                <a16:creationId xmlns:a16="http://schemas.microsoft.com/office/drawing/2014/main" id="{63C8A166-D574-7BC2-FC8E-6D8BFE86577E}"/>
              </a:ext>
            </a:extLst>
          </p:cNvPr>
          <p:cNvCxnSpPr/>
          <p:nvPr/>
        </p:nvCxnSpPr>
        <p:spPr>
          <a:xfrm flipH="1">
            <a:off x="1978047" y="2664814"/>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7A4A8A9-E4C3-EC74-2057-C6BB3D230F0E}"/>
              </a:ext>
            </a:extLst>
          </p:cNvPr>
          <p:cNvCxnSpPr/>
          <p:nvPr/>
        </p:nvCxnSpPr>
        <p:spPr>
          <a:xfrm flipH="1">
            <a:off x="3642012" y="3635508"/>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09248B4-C1F8-8BE1-3385-FD702F22FF71}"/>
              </a:ext>
            </a:extLst>
          </p:cNvPr>
          <p:cNvCxnSpPr/>
          <p:nvPr/>
        </p:nvCxnSpPr>
        <p:spPr>
          <a:xfrm flipH="1">
            <a:off x="5046434" y="4935103"/>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9BBAB3D-E2F3-3CD8-7463-75D0C94B990B}"/>
              </a:ext>
            </a:extLst>
          </p:cNvPr>
          <p:cNvSpPr txBox="1"/>
          <p:nvPr/>
        </p:nvSpPr>
        <p:spPr>
          <a:xfrm>
            <a:off x="1773731" y="2542493"/>
            <a:ext cx="491225" cy="369332"/>
          </a:xfrm>
          <a:prstGeom prst="rect">
            <a:avLst/>
          </a:prstGeom>
          <a:noFill/>
        </p:spPr>
        <p:txBody>
          <a:bodyPr wrap="none" rtlCol="0">
            <a:spAutoFit/>
          </a:bodyPr>
          <a:lstStyle/>
          <a:p>
            <a:r>
              <a:rPr lang="en-US" dirty="0"/>
              <a:t>yes</a:t>
            </a:r>
          </a:p>
        </p:txBody>
      </p:sp>
      <p:sp>
        <p:nvSpPr>
          <p:cNvPr id="22" name="TextBox 21">
            <a:extLst>
              <a:ext uri="{FF2B5EF4-FFF2-40B4-BE49-F238E27FC236}">
                <a16:creationId xmlns:a16="http://schemas.microsoft.com/office/drawing/2014/main" id="{ACEE40B4-C888-3B53-6BE4-D1F0A4963C7B}"/>
              </a:ext>
            </a:extLst>
          </p:cNvPr>
          <p:cNvSpPr txBox="1"/>
          <p:nvPr/>
        </p:nvSpPr>
        <p:spPr>
          <a:xfrm>
            <a:off x="3364929" y="3536396"/>
            <a:ext cx="491225"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a16="http://schemas.microsoft.com/office/drawing/2014/main" id="{BA54BA94-2D6B-B9C9-B138-CCC752770AA1}"/>
              </a:ext>
            </a:extLst>
          </p:cNvPr>
          <p:cNvSpPr txBox="1"/>
          <p:nvPr/>
        </p:nvSpPr>
        <p:spPr>
          <a:xfrm>
            <a:off x="4732155" y="4807791"/>
            <a:ext cx="491225" cy="369332"/>
          </a:xfrm>
          <a:prstGeom prst="rect">
            <a:avLst/>
          </a:prstGeom>
          <a:noFill/>
        </p:spPr>
        <p:txBody>
          <a:bodyPr wrap="none" rtlCol="0">
            <a:spAutoFit/>
          </a:bodyPr>
          <a:lstStyle/>
          <a:p>
            <a:r>
              <a:rPr lang="en-US" dirty="0"/>
              <a:t>yes</a:t>
            </a:r>
          </a:p>
        </p:txBody>
      </p:sp>
      <p:cxnSp>
        <p:nvCxnSpPr>
          <p:cNvPr id="24" name="Straight Arrow Connector 23">
            <a:extLst>
              <a:ext uri="{FF2B5EF4-FFF2-40B4-BE49-F238E27FC236}">
                <a16:creationId xmlns:a16="http://schemas.microsoft.com/office/drawing/2014/main" id="{D6ECC6ED-DA5D-D31F-CAD5-956D226A90CC}"/>
              </a:ext>
            </a:extLst>
          </p:cNvPr>
          <p:cNvCxnSpPr>
            <a:cxnSpLocks/>
          </p:cNvCxnSpPr>
          <p:nvPr/>
        </p:nvCxnSpPr>
        <p:spPr>
          <a:xfrm>
            <a:off x="7560044" y="4957131"/>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230669A-077F-BB60-EAE2-B2CC7B1D5C41}"/>
              </a:ext>
            </a:extLst>
          </p:cNvPr>
          <p:cNvSpPr txBox="1"/>
          <p:nvPr/>
        </p:nvSpPr>
        <p:spPr>
          <a:xfrm>
            <a:off x="7886289" y="4852668"/>
            <a:ext cx="428322" cy="369332"/>
          </a:xfrm>
          <a:prstGeom prst="rect">
            <a:avLst/>
          </a:prstGeom>
          <a:noFill/>
        </p:spPr>
        <p:txBody>
          <a:bodyPr wrap="none" rtlCol="0">
            <a:spAutoFit/>
          </a:bodyPr>
          <a:lstStyle/>
          <a:p>
            <a:r>
              <a:rPr lang="en-US" dirty="0"/>
              <a:t>no</a:t>
            </a:r>
          </a:p>
        </p:txBody>
      </p:sp>
      <p:cxnSp>
        <p:nvCxnSpPr>
          <p:cNvPr id="28" name="Straight Arrow Connector 27">
            <a:extLst>
              <a:ext uri="{FF2B5EF4-FFF2-40B4-BE49-F238E27FC236}">
                <a16:creationId xmlns:a16="http://schemas.microsoft.com/office/drawing/2014/main" id="{176D88D7-82B9-06D3-8451-D18CACEEF4C1}"/>
              </a:ext>
            </a:extLst>
          </p:cNvPr>
          <p:cNvCxnSpPr>
            <a:cxnSpLocks/>
          </p:cNvCxnSpPr>
          <p:nvPr/>
        </p:nvCxnSpPr>
        <p:spPr>
          <a:xfrm>
            <a:off x="6116949" y="3925142"/>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F76CB4C-CB78-084C-78C9-B2AF822264B7}"/>
              </a:ext>
            </a:extLst>
          </p:cNvPr>
          <p:cNvSpPr txBox="1"/>
          <p:nvPr/>
        </p:nvSpPr>
        <p:spPr>
          <a:xfrm>
            <a:off x="6443194" y="3820679"/>
            <a:ext cx="428322" cy="369332"/>
          </a:xfrm>
          <a:prstGeom prst="rect">
            <a:avLst/>
          </a:prstGeom>
          <a:noFill/>
        </p:spPr>
        <p:txBody>
          <a:bodyPr wrap="none" rtlCol="0">
            <a:spAutoFit/>
          </a:bodyPr>
          <a:lstStyle/>
          <a:p>
            <a:r>
              <a:rPr lang="en-US" dirty="0"/>
              <a:t>no</a:t>
            </a:r>
          </a:p>
        </p:txBody>
      </p:sp>
      <p:cxnSp>
        <p:nvCxnSpPr>
          <p:cNvPr id="30" name="Straight Arrow Connector 29">
            <a:extLst>
              <a:ext uri="{FF2B5EF4-FFF2-40B4-BE49-F238E27FC236}">
                <a16:creationId xmlns:a16="http://schemas.microsoft.com/office/drawing/2014/main" id="{2F867770-7EB7-676F-ECE1-53ED7C3AC3BF}"/>
              </a:ext>
            </a:extLst>
          </p:cNvPr>
          <p:cNvCxnSpPr>
            <a:cxnSpLocks/>
          </p:cNvCxnSpPr>
          <p:nvPr/>
        </p:nvCxnSpPr>
        <p:spPr>
          <a:xfrm>
            <a:off x="4715301" y="2794396"/>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9AEFC9D-8A58-6E44-C83E-E0D1DE50A5A5}"/>
              </a:ext>
            </a:extLst>
          </p:cNvPr>
          <p:cNvSpPr txBox="1"/>
          <p:nvPr/>
        </p:nvSpPr>
        <p:spPr>
          <a:xfrm>
            <a:off x="5041546" y="2689933"/>
            <a:ext cx="428322" cy="369332"/>
          </a:xfrm>
          <a:prstGeom prst="rect">
            <a:avLst/>
          </a:prstGeom>
          <a:noFill/>
        </p:spPr>
        <p:txBody>
          <a:bodyPr wrap="none" rtlCol="0">
            <a:spAutoFit/>
          </a:bodyPr>
          <a:lstStyle/>
          <a:p>
            <a:r>
              <a:rPr lang="en-US" dirty="0"/>
              <a:t>no</a:t>
            </a:r>
          </a:p>
        </p:txBody>
      </p:sp>
    </p:spTree>
    <p:extLst>
      <p:ext uri="{BB962C8B-B14F-4D97-AF65-F5344CB8AC3E}">
        <p14:creationId xmlns:p14="http://schemas.microsoft.com/office/powerpoint/2010/main" val="267113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013D6-E2D2-94CF-E66C-E8A23899AF87}"/>
              </a:ext>
            </a:extLst>
          </p:cNvPr>
          <p:cNvSpPr>
            <a:spLocks noGrp="1"/>
          </p:cNvSpPr>
          <p:nvPr>
            <p:ph type="title"/>
          </p:nvPr>
        </p:nvSpPr>
        <p:spPr/>
        <p:txBody>
          <a:bodyPr/>
          <a:lstStyle/>
          <a:p>
            <a:r>
              <a:rPr lang="en-US" dirty="0"/>
              <a:t>How to go to school?</a:t>
            </a:r>
          </a:p>
        </p:txBody>
      </p:sp>
      <p:sp>
        <p:nvSpPr>
          <p:cNvPr id="4" name="Rectangle 3">
            <a:extLst>
              <a:ext uri="{FF2B5EF4-FFF2-40B4-BE49-F238E27FC236}">
                <a16:creationId xmlns:a16="http://schemas.microsoft.com/office/drawing/2014/main" id="{0311DBF7-1201-899E-F90E-E3C4137717EB}"/>
              </a:ext>
            </a:extLst>
          </p:cNvPr>
          <p:cNvSpPr/>
          <p:nvPr/>
        </p:nvSpPr>
        <p:spPr>
          <a:xfrm>
            <a:off x="2639291" y="2023197"/>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TextBox 6">
            <a:extLst>
              <a:ext uri="{FF2B5EF4-FFF2-40B4-BE49-F238E27FC236}">
                <a16:creationId xmlns:a16="http://schemas.microsoft.com/office/drawing/2014/main" id="{CEDB9DC8-E482-9625-8BD7-AA76A57AA876}"/>
              </a:ext>
            </a:extLst>
          </p:cNvPr>
          <p:cNvSpPr txBox="1"/>
          <p:nvPr/>
        </p:nvSpPr>
        <p:spPr>
          <a:xfrm>
            <a:off x="3112861" y="2292050"/>
            <a:ext cx="1058303" cy="369332"/>
          </a:xfrm>
          <a:prstGeom prst="rect">
            <a:avLst/>
          </a:prstGeom>
          <a:noFill/>
        </p:spPr>
        <p:txBody>
          <a:bodyPr wrap="none" rtlCol="0">
            <a:spAutoFit/>
          </a:bodyPr>
          <a:lstStyle/>
          <a:p>
            <a:r>
              <a:rPr lang="en-US" dirty="0"/>
              <a:t>T &lt; –7 °C </a:t>
            </a:r>
          </a:p>
        </p:txBody>
      </p:sp>
      <p:sp>
        <p:nvSpPr>
          <p:cNvPr id="8" name="Rectangle 7">
            <a:extLst>
              <a:ext uri="{FF2B5EF4-FFF2-40B4-BE49-F238E27FC236}">
                <a16:creationId xmlns:a16="http://schemas.microsoft.com/office/drawing/2014/main" id="{AA704701-587A-74D3-4BD7-ACD70BE6A95D}"/>
              </a:ext>
            </a:extLst>
          </p:cNvPr>
          <p:cNvSpPr/>
          <p:nvPr/>
        </p:nvSpPr>
        <p:spPr>
          <a:xfrm>
            <a:off x="975325" y="3262746"/>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Bus </a:t>
            </a:r>
          </a:p>
        </p:txBody>
      </p:sp>
      <p:sp>
        <p:nvSpPr>
          <p:cNvPr id="9" name="Rectangle 8">
            <a:extLst>
              <a:ext uri="{FF2B5EF4-FFF2-40B4-BE49-F238E27FC236}">
                <a16:creationId xmlns:a16="http://schemas.microsoft.com/office/drawing/2014/main" id="{D23B3AF8-DD48-D195-DFF3-A180E31C251E}"/>
              </a:ext>
            </a:extLst>
          </p:cNvPr>
          <p:cNvSpPr/>
          <p:nvPr/>
        </p:nvSpPr>
        <p:spPr>
          <a:xfrm>
            <a:off x="4171164" y="3256250"/>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Raining hard?</a:t>
            </a:r>
          </a:p>
        </p:txBody>
      </p:sp>
      <p:sp>
        <p:nvSpPr>
          <p:cNvPr id="11" name="Rectangle 10">
            <a:extLst>
              <a:ext uri="{FF2B5EF4-FFF2-40B4-BE49-F238E27FC236}">
                <a16:creationId xmlns:a16="http://schemas.microsoft.com/office/drawing/2014/main" id="{2E9FD015-4C89-E280-DDBE-7266A716BBA0}"/>
              </a:ext>
            </a:extLst>
          </p:cNvPr>
          <p:cNvSpPr/>
          <p:nvPr/>
        </p:nvSpPr>
        <p:spPr>
          <a:xfrm>
            <a:off x="5535040" y="4421787"/>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Running late?</a:t>
            </a:r>
          </a:p>
        </p:txBody>
      </p:sp>
      <p:sp>
        <p:nvSpPr>
          <p:cNvPr id="14" name="Rectangle 13">
            <a:extLst>
              <a:ext uri="{FF2B5EF4-FFF2-40B4-BE49-F238E27FC236}">
                <a16:creationId xmlns:a16="http://schemas.microsoft.com/office/drawing/2014/main" id="{893497B6-5FF0-F652-D0B2-B41EC31821C3}"/>
              </a:ext>
            </a:extLst>
          </p:cNvPr>
          <p:cNvSpPr/>
          <p:nvPr/>
        </p:nvSpPr>
        <p:spPr>
          <a:xfrm>
            <a:off x="2393735" y="4184180"/>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Umbrella, bus </a:t>
            </a:r>
          </a:p>
        </p:txBody>
      </p:sp>
      <p:sp>
        <p:nvSpPr>
          <p:cNvPr id="15" name="Rectangle 14">
            <a:extLst>
              <a:ext uri="{FF2B5EF4-FFF2-40B4-BE49-F238E27FC236}">
                <a16:creationId xmlns:a16="http://schemas.microsoft.com/office/drawing/2014/main" id="{D20CF939-B8DF-1095-2EC2-C8DCCA4F13C4}"/>
              </a:ext>
            </a:extLst>
          </p:cNvPr>
          <p:cNvSpPr/>
          <p:nvPr/>
        </p:nvSpPr>
        <p:spPr>
          <a:xfrm>
            <a:off x="3712147" y="5536644"/>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Bike</a:t>
            </a:r>
          </a:p>
        </p:txBody>
      </p:sp>
      <p:sp>
        <p:nvSpPr>
          <p:cNvPr id="16" name="Rectangle 15">
            <a:extLst>
              <a:ext uri="{FF2B5EF4-FFF2-40B4-BE49-F238E27FC236}">
                <a16:creationId xmlns:a16="http://schemas.microsoft.com/office/drawing/2014/main" id="{7BB917B3-9B16-E433-58D5-C2C2AC5FA543}"/>
              </a:ext>
            </a:extLst>
          </p:cNvPr>
          <p:cNvSpPr/>
          <p:nvPr/>
        </p:nvSpPr>
        <p:spPr>
          <a:xfrm>
            <a:off x="7477131" y="545460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Walk </a:t>
            </a:r>
          </a:p>
        </p:txBody>
      </p:sp>
      <p:cxnSp>
        <p:nvCxnSpPr>
          <p:cNvPr id="18" name="Straight Arrow Connector 17">
            <a:extLst>
              <a:ext uri="{FF2B5EF4-FFF2-40B4-BE49-F238E27FC236}">
                <a16:creationId xmlns:a16="http://schemas.microsoft.com/office/drawing/2014/main" id="{63C8A166-D574-7BC2-FC8E-6D8BFE86577E}"/>
              </a:ext>
            </a:extLst>
          </p:cNvPr>
          <p:cNvCxnSpPr/>
          <p:nvPr/>
        </p:nvCxnSpPr>
        <p:spPr>
          <a:xfrm flipH="1">
            <a:off x="1978047" y="2664814"/>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7A4A8A9-E4C3-EC74-2057-C6BB3D230F0E}"/>
              </a:ext>
            </a:extLst>
          </p:cNvPr>
          <p:cNvCxnSpPr/>
          <p:nvPr/>
        </p:nvCxnSpPr>
        <p:spPr>
          <a:xfrm flipH="1">
            <a:off x="3642012" y="3635508"/>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09248B4-C1F8-8BE1-3385-FD702F22FF71}"/>
              </a:ext>
            </a:extLst>
          </p:cNvPr>
          <p:cNvCxnSpPr/>
          <p:nvPr/>
        </p:nvCxnSpPr>
        <p:spPr>
          <a:xfrm flipH="1">
            <a:off x="5046434" y="4935103"/>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9BBAB3D-E2F3-3CD8-7463-75D0C94B990B}"/>
              </a:ext>
            </a:extLst>
          </p:cNvPr>
          <p:cNvSpPr txBox="1"/>
          <p:nvPr/>
        </p:nvSpPr>
        <p:spPr>
          <a:xfrm>
            <a:off x="1773731" y="2542493"/>
            <a:ext cx="491225" cy="369332"/>
          </a:xfrm>
          <a:prstGeom prst="rect">
            <a:avLst/>
          </a:prstGeom>
          <a:noFill/>
        </p:spPr>
        <p:txBody>
          <a:bodyPr wrap="none" rtlCol="0">
            <a:spAutoFit/>
          </a:bodyPr>
          <a:lstStyle/>
          <a:p>
            <a:r>
              <a:rPr lang="en-US" dirty="0"/>
              <a:t>yes</a:t>
            </a:r>
          </a:p>
        </p:txBody>
      </p:sp>
      <p:sp>
        <p:nvSpPr>
          <p:cNvPr id="22" name="TextBox 21">
            <a:extLst>
              <a:ext uri="{FF2B5EF4-FFF2-40B4-BE49-F238E27FC236}">
                <a16:creationId xmlns:a16="http://schemas.microsoft.com/office/drawing/2014/main" id="{ACEE40B4-C888-3B53-6BE4-D1F0A4963C7B}"/>
              </a:ext>
            </a:extLst>
          </p:cNvPr>
          <p:cNvSpPr txBox="1"/>
          <p:nvPr/>
        </p:nvSpPr>
        <p:spPr>
          <a:xfrm>
            <a:off x="3364929" y="3536396"/>
            <a:ext cx="491225"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a16="http://schemas.microsoft.com/office/drawing/2014/main" id="{BA54BA94-2D6B-B9C9-B138-CCC752770AA1}"/>
              </a:ext>
            </a:extLst>
          </p:cNvPr>
          <p:cNvSpPr txBox="1"/>
          <p:nvPr/>
        </p:nvSpPr>
        <p:spPr>
          <a:xfrm>
            <a:off x="4732155" y="4807791"/>
            <a:ext cx="491225" cy="369332"/>
          </a:xfrm>
          <a:prstGeom prst="rect">
            <a:avLst/>
          </a:prstGeom>
          <a:noFill/>
        </p:spPr>
        <p:txBody>
          <a:bodyPr wrap="none" rtlCol="0">
            <a:spAutoFit/>
          </a:bodyPr>
          <a:lstStyle/>
          <a:p>
            <a:r>
              <a:rPr lang="en-US" dirty="0"/>
              <a:t>yes</a:t>
            </a:r>
          </a:p>
        </p:txBody>
      </p:sp>
      <p:cxnSp>
        <p:nvCxnSpPr>
          <p:cNvPr id="24" name="Straight Arrow Connector 23">
            <a:extLst>
              <a:ext uri="{FF2B5EF4-FFF2-40B4-BE49-F238E27FC236}">
                <a16:creationId xmlns:a16="http://schemas.microsoft.com/office/drawing/2014/main" id="{D6ECC6ED-DA5D-D31F-CAD5-956D226A90CC}"/>
              </a:ext>
            </a:extLst>
          </p:cNvPr>
          <p:cNvCxnSpPr>
            <a:cxnSpLocks/>
          </p:cNvCxnSpPr>
          <p:nvPr/>
        </p:nvCxnSpPr>
        <p:spPr>
          <a:xfrm>
            <a:off x="7560044" y="4957131"/>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230669A-077F-BB60-EAE2-B2CC7B1D5C41}"/>
              </a:ext>
            </a:extLst>
          </p:cNvPr>
          <p:cNvSpPr txBox="1"/>
          <p:nvPr/>
        </p:nvSpPr>
        <p:spPr>
          <a:xfrm>
            <a:off x="7886289" y="4852668"/>
            <a:ext cx="428322" cy="369332"/>
          </a:xfrm>
          <a:prstGeom prst="rect">
            <a:avLst/>
          </a:prstGeom>
          <a:noFill/>
        </p:spPr>
        <p:txBody>
          <a:bodyPr wrap="none" rtlCol="0">
            <a:spAutoFit/>
          </a:bodyPr>
          <a:lstStyle/>
          <a:p>
            <a:r>
              <a:rPr lang="en-US" dirty="0"/>
              <a:t>no</a:t>
            </a:r>
          </a:p>
        </p:txBody>
      </p:sp>
      <p:cxnSp>
        <p:nvCxnSpPr>
          <p:cNvPr id="28" name="Straight Arrow Connector 27">
            <a:extLst>
              <a:ext uri="{FF2B5EF4-FFF2-40B4-BE49-F238E27FC236}">
                <a16:creationId xmlns:a16="http://schemas.microsoft.com/office/drawing/2014/main" id="{176D88D7-82B9-06D3-8451-D18CACEEF4C1}"/>
              </a:ext>
            </a:extLst>
          </p:cNvPr>
          <p:cNvCxnSpPr>
            <a:cxnSpLocks/>
          </p:cNvCxnSpPr>
          <p:nvPr/>
        </p:nvCxnSpPr>
        <p:spPr>
          <a:xfrm>
            <a:off x="6116949" y="3925142"/>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F76CB4C-CB78-084C-78C9-B2AF822264B7}"/>
              </a:ext>
            </a:extLst>
          </p:cNvPr>
          <p:cNvSpPr txBox="1"/>
          <p:nvPr/>
        </p:nvSpPr>
        <p:spPr>
          <a:xfrm>
            <a:off x="6443194" y="3820679"/>
            <a:ext cx="428322" cy="369332"/>
          </a:xfrm>
          <a:prstGeom prst="rect">
            <a:avLst/>
          </a:prstGeom>
          <a:noFill/>
        </p:spPr>
        <p:txBody>
          <a:bodyPr wrap="none" rtlCol="0">
            <a:spAutoFit/>
          </a:bodyPr>
          <a:lstStyle/>
          <a:p>
            <a:r>
              <a:rPr lang="en-US" dirty="0"/>
              <a:t>no</a:t>
            </a:r>
          </a:p>
        </p:txBody>
      </p:sp>
      <p:cxnSp>
        <p:nvCxnSpPr>
          <p:cNvPr id="30" name="Straight Arrow Connector 29">
            <a:extLst>
              <a:ext uri="{FF2B5EF4-FFF2-40B4-BE49-F238E27FC236}">
                <a16:creationId xmlns:a16="http://schemas.microsoft.com/office/drawing/2014/main" id="{2F867770-7EB7-676F-ECE1-53ED7C3AC3BF}"/>
              </a:ext>
            </a:extLst>
          </p:cNvPr>
          <p:cNvCxnSpPr>
            <a:cxnSpLocks/>
          </p:cNvCxnSpPr>
          <p:nvPr/>
        </p:nvCxnSpPr>
        <p:spPr>
          <a:xfrm>
            <a:off x="4715301" y="2794396"/>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9AEFC9D-8A58-6E44-C83E-E0D1DE50A5A5}"/>
              </a:ext>
            </a:extLst>
          </p:cNvPr>
          <p:cNvSpPr txBox="1"/>
          <p:nvPr/>
        </p:nvSpPr>
        <p:spPr>
          <a:xfrm>
            <a:off x="5041546" y="2689933"/>
            <a:ext cx="428322" cy="369332"/>
          </a:xfrm>
          <a:prstGeom prst="rect">
            <a:avLst/>
          </a:prstGeom>
          <a:noFill/>
        </p:spPr>
        <p:txBody>
          <a:bodyPr wrap="none" rtlCol="0">
            <a:spAutoFit/>
          </a:bodyPr>
          <a:lstStyle/>
          <a:p>
            <a:r>
              <a:rPr lang="en-US" dirty="0"/>
              <a:t>no</a:t>
            </a:r>
          </a:p>
        </p:txBody>
      </p:sp>
      <p:sp>
        <p:nvSpPr>
          <p:cNvPr id="25" name="Content Placeholder 2">
            <a:extLst>
              <a:ext uri="{FF2B5EF4-FFF2-40B4-BE49-F238E27FC236}">
                <a16:creationId xmlns:a16="http://schemas.microsoft.com/office/drawing/2014/main" id="{A174B1DF-B845-FFB1-AEBE-E745633E15A2}"/>
              </a:ext>
            </a:extLst>
          </p:cNvPr>
          <p:cNvSpPr>
            <a:spLocks noGrp="1"/>
          </p:cNvSpPr>
          <p:nvPr>
            <p:ph idx="1"/>
          </p:nvPr>
        </p:nvSpPr>
        <p:spPr>
          <a:xfrm>
            <a:off x="7567634" y="1544839"/>
            <a:ext cx="4283897" cy="3953623"/>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There is an ordering to the nodes.</a:t>
            </a:r>
          </a:p>
          <a:p>
            <a:pPr marL="0" indent="0">
              <a:buNone/>
            </a:pPr>
            <a:r>
              <a:rPr lang="en-US" dirty="0">
                <a:latin typeface="Times New Roman" panose="02020603050405020304" pitchFamily="18" charset="0"/>
                <a:cs typeface="Times New Roman" panose="02020603050405020304" pitchFamily="18" charset="0"/>
              </a:rPr>
              <a:t>Each node has a threshold applicable to a part of the decision space</a:t>
            </a:r>
          </a:p>
        </p:txBody>
      </p:sp>
    </p:spTree>
    <p:extLst>
      <p:ext uri="{BB962C8B-B14F-4D97-AF65-F5344CB8AC3E}">
        <p14:creationId xmlns:p14="http://schemas.microsoft.com/office/powerpoint/2010/main" val="1614821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013D6-E2D2-94CF-E66C-E8A23899AF87}"/>
              </a:ext>
            </a:extLst>
          </p:cNvPr>
          <p:cNvSpPr>
            <a:spLocks noGrp="1"/>
          </p:cNvSpPr>
          <p:nvPr>
            <p:ph type="title"/>
          </p:nvPr>
        </p:nvSpPr>
        <p:spPr>
          <a:xfrm>
            <a:off x="975325" y="261995"/>
            <a:ext cx="10515600" cy="1325563"/>
          </a:xfrm>
        </p:spPr>
        <p:txBody>
          <a:bodyPr/>
          <a:lstStyle/>
          <a:p>
            <a:r>
              <a:rPr lang="en-US" dirty="0"/>
              <a:t>How to go to school?</a:t>
            </a:r>
          </a:p>
        </p:txBody>
      </p:sp>
      <p:sp>
        <p:nvSpPr>
          <p:cNvPr id="4" name="Rectangle 3">
            <a:extLst>
              <a:ext uri="{FF2B5EF4-FFF2-40B4-BE49-F238E27FC236}">
                <a16:creationId xmlns:a16="http://schemas.microsoft.com/office/drawing/2014/main" id="{0311DBF7-1201-899E-F90E-E3C4137717EB}"/>
              </a:ext>
            </a:extLst>
          </p:cNvPr>
          <p:cNvSpPr/>
          <p:nvPr/>
        </p:nvSpPr>
        <p:spPr>
          <a:xfrm>
            <a:off x="2639291" y="2023197"/>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TextBox 6">
            <a:extLst>
              <a:ext uri="{FF2B5EF4-FFF2-40B4-BE49-F238E27FC236}">
                <a16:creationId xmlns:a16="http://schemas.microsoft.com/office/drawing/2014/main" id="{CEDB9DC8-E482-9625-8BD7-AA76A57AA876}"/>
              </a:ext>
            </a:extLst>
          </p:cNvPr>
          <p:cNvSpPr txBox="1"/>
          <p:nvPr/>
        </p:nvSpPr>
        <p:spPr>
          <a:xfrm>
            <a:off x="3112861" y="2292050"/>
            <a:ext cx="1058303" cy="369332"/>
          </a:xfrm>
          <a:prstGeom prst="rect">
            <a:avLst/>
          </a:prstGeom>
          <a:noFill/>
        </p:spPr>
        <p:txBody>
          <a:bodyPr wrap="none" rtlCol="0">
            <a:spAutoFit/>
          </a:bodyPr>
          <a:lstStyle/>
          <a:p>
            <a:r>
              <a:rPr lang="en-US" dirty="0"/>
              <a:t>T &lt; –7 °C </a:t>
            </a:r>
          </a:p>
        </p:txBody>
      </p:sp>
      <p:sp>
        <p:nvSpPr>
          <p:cNvPr id="8" name="Rectangle 7">
            <a:extLst>
              <a:ext uri="{FF2B5EF4-FFF2-40B4-BE49-F238E27FC236}">
                <a16:creationId xmlns:a16="http://schemas.microsoft.com/office/drawing/2014/main" id="{AA704701-587A-74D3-4BD7-ACD70BE6A95D}"/>
              </a:ext>
            </a:extLst>
          </p:cNvPr>
          <p:cNvSpPr/>
          <p:nvPr/>
        </p:nvSpPr>
        <p:spPr>
          <a:xfrm>
            <a:off x="975325" y="3262746"/>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Bus </a:t>
            </a:r>
          </a:p>
        </p:txBody>
      </p:sp>
      <p:sp>
        <p:nvSpPr>
          <p:cNvPr id="9" name="Rectangle 8">
            <a:extLst>
              <a:ext uri="{FF2B5EF4-FFF2-40B4-BE49-F238E27FC236}">
                <a16:creationId xmlns:a16="http://schemas.microsoft.com/office/drawing/2014/main" id="{D23B3AF8-DD48-D195-DFF3-A180E31C251E}"/>
              </a:ext>
            </a:extLst>
          </p:cNvPr>
          <p:cNvSpPr/>
          <p:nvPr/>
        </p:nvSpPr>
        <p:spPr>
          <a:xfrm>
            <a:off x="4171164" y="3256250"/>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Raining hard?</a:t>
            </a:r>
          </a:p>
        </p:txBody>
      </p:sp>
      <p:sp>
        <p:nvSpPr>
          <p:cNvPr id="11" name="Rectangle 10">
            <a:extLst>
              <a:ext uri="{FF2B5EF4-FFF2-40B4-BE49-F238E27FC236}">
                <a16:creationId xmlns:a16="http://schemas.microsoft.com/office/drawing/2014/main" id="{2E9FD015-4C89-E280-DDBE-7266A716BBA0}"/>
              </a:ext>
            </a:extLst>
          </p:cNvPr>
          <p:cNvSpPr/>
          <p:nvPr/>
        </p:nvSpPr>
        <p:spPr>
          <a:xfrm>
            <a:off x="5535040" y="4421787"/>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Running late?</a:t>
            </a:r>
          </a:p>
        </p:txBody>
      </p:sp>
      <p:sp>
        <p:nvSpPr>
          <p:cNvPr id="14" name="Rectangle 13">
            <a:extLst>
              <a:ext uri="{FF2B5EF4-FFF2-40B4-BE49-F238E27FC236}">
                <a16:creationId xmlns:a16="http://schemas.microsoft.com/office/drawing/2014/main" id="{893497B6-5FF0-F652-D0B2-B41EC31821C3}"/>
              </a:ext>
            </a:extLst>
          </p:cNvPr>
          <p:cNvSpPr/>
          <p:nvPr/>
        </p:nvSpPr>
        <p:spPr>
          <a:xfrm>
            <a:off x="2393735" y="4184180"/>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Umbrella, bus </a:t>
            </a:r>
          </a:p>
        </p:txBody>
      </p:sp>
      <p:sp>
        <p:nvSpPr>
          <p:cNvPr id="15" name="Rectangle 14">
            <a:extLst>
              <a:ext uri="{FF2B5EF4-FFF2-40B4-BE49-F238E27FC236}">
                <a16:creationId xmlns:a16="http://schemas.microsoft.com/office/drawing/2014/main" id="{D20CF939-B8DF-1095-2EC2-C8DCCA4F13C4}"/>
              </a:ext>
            </a:extLst>
          </p:cNvPr>
          <p:cNvSpPr/>
          <p:nvPr/>
        </p:nvSpPr>
        <p:spPr>
          <a:xfrm>
            <a:off x="3712147" y="5536644"/>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Bike</a:t>
            </a:r>
          </a:p>
        </p:txBody>
      </p:sp>
      <p:sp>
        <p:nvSpPr>
          <p:cNvPr id="16" name="Rectangle 15">
            <a:extLst>
              <a:ext uri="{FF2B5EF4-FFF2-40B4-BE49-F238E27FC236}">
                <a16:creationId xmlns:a16="http://schemas.microsoft.com/office/drawing/2014/main" id="{7BB917B3-9B16-E433-58D5-C2C2AC5FA543}"/>
              </a:ext>
            </a:extLst>
          </p:cNvPr>
          <p:cNvSpPr/>
          <p:nvPr/>
        </p:nvSpPr>
        <p:spPr>
          <a:xfrm>
            <a:off x="7477131" y="545460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Walk </a:t>
            </a:r>
          </a:p>
        </p:txBody>
      </p:sp>
      <p:cxnSp>
        <p:nvCxnSpPr>
          <p:cNvPr id="18" name="Straight Arrow Connector 17">
            <a:extLst>
              <a:ext uri="{FF2B5EF4-FFF2-40B4-BE49-F238E27FC236}">
                <a16:creationId xmlns:a16="http://schemas.microsoft.com/office/drawing/2014/main" id="{63C8A166-D574-7BC2-FC8E-6D8BFE86577E}"/>
              </a:ext>
            </a:extLst>
          </p:cNvPr>
          <p:cNvCxnSpPr/>
          <p:nvPr/>
        </p:nvCxnSpPr>
        <p:spPr>
          <a:xfrm flipH="1">
            <a:off x="1978047" y="2664814"/>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7A4A8A9-E4C3-EC74-2057-C6BB3D230F0E}"/>
              </a:ext>
            </a:extLst>
          </p:cNvPr>
          <p:cNvCxnSpPr/>
          <p:nvPr/>
        </p:nvCxnSpPr>
        <p:spPr>
          <a:xfrm flipH="1">
            <a:off x="3642012" y="3635508"/>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09248B4-C1F8-8BE1-3385-FD702F22FF71}"/>
              </a:ext>
            </a:extLst>
          </p:cNvPr>
          <p:cNvCxnSpPr/>
          <p:nvPr/>
        </p:nvCxnSpPr>
        <p:spPr>
          <a:xfrm flipH="1">
            <a:off x="5046434" y="4935103"/>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9BBAB3D-E2F3-3CD8-7463-75D0C94B990B}"/>
              </a:ext>
            </a:extLst>
          </p:cNvPr>
          <p:cNvSpPr txBox="1"/>
          <p:nvPr/>
        </p:nvSpPr>
        <p:spPr>
          <a:xfrm>
            <a:off x="1773731" y="2542493"/>
            <a:ext cx="491225" cy="369332"/>
          </a:xfrm>
          <a:prstGeom prst="rect">
            <a:avLst/>
          </a:prstGeom>
          <a:noFill/>
        </p:spPr>
        <p:txBody>
          <a:bodyPr wrap="none" rtlCol="0">
            <a:spAutoFit/>
          </a:bodyPr>
          <a:lstStyle/>
          <a:p>
            <a:r>
              <a:rPr lang="en-US" dirty="0"/>
              <a:t>yes</a:t>
            </a:r>
          </a:p>
        </p:txBody>
      </p:sp>
      <p:sp>
        <p:nvSpPr>
          <p:cNvPr id="22" name="TextBox 21">
            <a:extLst>
              <a:ext uri="{FF2B5EF4-FFF2-40B4-BE49-F238E27FC236}">
                <a16:creationId xmlns:a16="http://schemas.microsoft.com/office/drawing/2014/main" id="{ACEE40B4-C888-3B53-6BE4-D1F0A4963C7B}"/>
              </a:ext>
            </a:extLst>
          </p:cNvPr>
          <p:cNvSpPr txBox="1"/>
          <p:nvPr/>
        </p:nvSpPr>
        <p:spPr>
          <a:xfrm>
            <a:off x="3364929" y="3536396"/>
            <a:ext cx="491225"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a16="http://schemas.microsoft.com/office/drawing/2014/main" id="{BA54BA94-2D6B-B9C9-B138-CCC752770AA1}"/>
              </a:ext>
            </a:extLst>
          </p:cNvPr>
          <p:cNvSpPr txBox="1"/>
          <p:nvPr/>
        </p:nvSpPr>
        <p:spPr>
          <a:xfrm>
            <a:off x="4732155" y="4807791"/>
            <a:ext cx="491225" cy="369332"/>
          </a:xfrm>
          <a:prstGeom prst="rect">
            <a:avLst/>
          </a:prstGeom>
          <a:noFill/>
        </p:spPr>
        <p:txBody>
          <a:bodyPr wrap="none" rtlCol="0">
            <a:spAutoFit/>
          </a:bodyPr>
          <a:lstStyle/>
          <a:p>
            <a:r>
              <a:rPr lang="en-US" dirty="0"/>
              <a:t>yes</a:t>
            </a:r>
          </a:p>
        </p:txBody>
      </p:sp>
      <p:cxnSp>
        <p:nvCxnSpPr>
          <p:cNvPr id="24" name="Straight Arrow Connector 23">
            <a:extLst>
              <a:ext uri="{FF2B5EF4-FFF2-40B4-BE49-F238E27FC236}">
                <a16:creationId xmlns:a16="http://schemas.microsoft.com/office/drawing/2014/main" id="{D6ECC6ED-DA5D-D31F-CAD5-956D226A90CC}"/>
              </a:ext>
            </a:extLst>
          </p:cNvPr>
          <p:cNvCxnSpPr>
            <a:cxnSpLocks/>
          </p:cNvCxnSpPr>
          <p:nvPr/>
        </p:nvCxnSpPr>
        <p:spPr>
          <a:xfrm>
            <a:off x="7560044" y="4957131"/>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230669A-077F-BB60-EAE2-B2CC7B1D5C41}"/>
              </a:ext>
            </a:extLst>
          </p:cNvPr>
          <p:cNvSpPr txBox="1"/>
          <p:nvPr/>
        </p:nvSpPr>
        <p:spPr>
          <a:xfrm>
            <a:off x="7886289" y="4852668"/>
            <a:ext cx="428322" cy="369332"/>
          </a:xfrm>
          <a:prstGeom prst="rect">
            <a:avLst/>
          </a:prstGeom>
          <a:noFill/>
        </p:spPr>
        <p:txBody>
          <a:bodyPr wrap="none" rtlCol="0">
            <a:spAutoFit/>
          </a:bodyPr>
          <a:lstStyle/>
          <a:p>
            <a:r>
              <a:rPr lang="en-US" dirty="0"/>
              <a:t>no</a:t>
            </a:r>
          </a:p>
        </p:txBody>
      </p:sp>
      <p:cxnSp>
        <p:nvCxnSpPr>
          <p:cNvPr id="28" name="Straight Arrow Connector 27">
            <a:extLst>
              <a:ext uri="{FF2B5EF4-FFF2-40B4-BE49-F238E27FC236}">
                <a16:creationId xmlns:a16="http://schemas.microsoft.com/office/drawing/2014/main" id="{176D88D7-82B9-06D3-8451-D18CACEEF4C1}"/>
              </a:ext>
            </a:extLst>
          </p:cNvPr>
          <p:cNvCxnSpPr>
            <a:cxnSpLocks/>
          </p:cNvCxnSpPr>
          <p:nvPr/>
        </p:nvCxnSpPr>
        <p:spPr>
          <a:xfrm>
            <a:off x="6116949" y="3925142"/>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F76CB4C-CB78-084C-78C9-B2AF822264B7}"/>
              </a:ext>
            </a:extLst>
          </p:cNvPr>
          <p:cNvSpPr txBox="1"/>
          <p:nvPr/>
        </p:nvSpPr>
        <p:spPr>
          <a:xfrm>
            <a:off x="6443194" y="3820679"/>
            <a:ext cx="428322" cy="369332"/>
          </a:xfrm>
          <a:prstGeom prst="rect">
            <a:avLst/>
          </a:prstGeom>
          <a:noFill/>
        </p:spPr>
        <p:txBody>
          <a:bodyPr wrap="none" rtlCol="0">
            <a:spAutoFit/>
          </a:bodyPr>
          <a:lstStyle/>
          <a:p>
            <a:r>
              <a:rPr lang="en-US" dirty="0"/>
              <a:t>no</a:t>
            </a:r>
          </a:p>
        </p:txBody>
      </p:sp>
      <p:cxnSp>
        <p:nvCxnSpPr>
          <p:cNvPr id="30" name="Straight Arrow Connector 29">
            <a:extLst>
              <a:ext uri="{FF2B5EF4-FFF2-40B4-BE49-F238E27FC236}">
                <a16:creationId xmlns:a16="http://schemas.microsoft.com/office/drawing/2014/main" id="{2F867770-7EB7-676F-ECE1-53ED7C3AC3BF}"/>
              </a:ext>
            </a:extLst>
          </p:cNvPr>
          <p:cNvCxnSpPr>
            <a:cxnSpLocks/>
          </p:cNvCxnSpPr>
          <p:nvPr/>
        </p:nvCxnSpPr>
        <p:spPr>
          <a:xfrm>
            <a:off x="4715301" y="2794396"/>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9AEFC9D-8A58-6E44-C83E-E0D1DE50A5A5}"/>
              </a:ext>
            </a:extLst>
          </p:cNvPr>
          <p:cNvSpPr txBox="1"/>
          <p:nvPr/>
        </p:nvSpPr>
        <p:spPr>
          <a:xfrm>
            <a:off x="5041546" y="2689933"/>
            <a:ext cx="428322" cy="369332"/>
          </a:xfrm>
          <a:prstGeom prst="rect">
            <a:avLst/>
          </a:prstGeom>
          <a:noFill/>
        </p:spPr>
        <p:txBody>
          <a:bodyPr wrap="none" rtlCol="0">
            <a:spAutoFit/>
          </a:bodyPr>
          <a:lstStyle/>
          <a:p>
            <a:r>
              <a:rPr lang="en-US" dirty="0"/>
              <a:t>no</a:t>
            </a:r>
          </a:p>
        </p:txBody>
      </p:sp>
      <p:sp>
        <p:nvSpPr>
          <p:cNvPr id="25" name="Content Placeholder 2">
            <a:extLst>
              <a:ext uri="{FF2B5EF4-FFF2-40B4-BE49-F238E27FC236}">
                <a16:creationId xmlns:a16="http://schemas.microsoft.com/office/drawing/2014/main" id="{A174B1DF-B845-FFB1-AEBE-E745633E15A2}"/>
              </a:ext>
            </a:extLst>
          </p:cNvPr>
          <p:cNvSpPr>
            <a:spLocks noGrp="1"/>
          </p:cNvSpPr>
          <p:nvPr>
            <p:ph idx="1"/>
          </p:nvPr>
        </p:nvSpPr>
        <p:spPr>
          <a:xfrm>
            <a:off x="7567634" y="1544840"/>
            <a:ext cx="4283897" cy="997654"/>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Features:  late, T, raining</a:t>
            </a:r>
          </a:p>
        </p:txBody>
      </p:sp>
    </p:spTree>
    <p:extLst>
      <p:ext uri="{BB962C8B-B14F-4D97-AF65-F5344CB8AC3E}">
        <p14:creationId xmlns:p14="http://schemas.microsoft.com/office/powerpoint/2010/main" val="3505913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13146-B5E1-583C-EA4C-B2305148A307}"/>
              </a:ext>
            </a:extLst>
          </p:cNvPr>
          <p:cNvSpPr>
            <a:spLocks noGrp="1"/>
          </p:cNvSpPr>
          <p:nvPr>
            <p:ph type="title"/>
          </p:nvPr>
        </p:nvSpPr>
        <p:spPr/>
        <p:txBody>
          <a:bodyPr/>
          <a:lstStyle/>
          <a:p>
            <a:br>
              <a:rPr lang="en-US" dirty="0"/>
            </a:br>
            <a:endParaRPr lang="en-US" dirty="0"/>
          </a:p>
        </p:txBody>
      </p:sp>
      <p:sp>
        <p:nvSpPr>
          <p:cNvPr id="4" name="Rectangle 3">
            <a:extLst>
              <a:ext uri="{FF2B5EF4-FFF2-40B4-BE49-F238E27FC236}">
                <a16:creationId xmlns:a16="http://schemas.microsoft.com/office/drawing/2014/main" id="{EA905688-477C-3434-7903-9FE58500CE48}"/>
              </a:ext>
            </a:extLst>
          </p:cNvPr>
          <p:cNvSpPr/>
          <p:nvPr/>
        </p:nvSpPr>
        <p:spPr>
          <a:xfrm>
            <a:off x="7417943" y="1871368"/>
            <a:ext cx="3565132"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BADA28A-02BA-1B5F-5552-3A4C50FD0712}"/>
              </a:ext>
            </a:extLst>
          </p:cNvPr>
          <p:cNvSpPr txBox="1"/>
          <p:nvPr/>
        </p:nvSpPr>
        <p:spPr>
          <a:xfrm>
            <a:off x="8506216" y="4341813"/>
            <a:ext cx="1388585" cy="369332"/>
          </a:xfrm>
          <a:prstGeom prst="rect">
            <a:avLst/>
          </a:prstGeom>
          <a:noFill/>
        </p:spPr>
        <p:txBody>
          <a:bodyPr wrap="none" rtlCol="0">
            <a:spAutoFit/>
          </a:bodyPr>
          <a:lstStyle/>
          <a:p>
            <a:r>
              <a:rPr lang="en-US" dirty="0"/>
              <a:t>Temperature</a:t>
            </a:r>
          </a:p>
        </p:txBody>
      </p:sp>
      <p:sp>
        <p:nvSpPr>
          <p:cNvPr id="6" name="TextBox 5">
            <a:extLst>
              <a:ext uri="{FF2B5EF4-FFF2-40B4-BE49-F238E27FC236}">
                <a16:creationId xmlns:a16="http://schemas.microsoft.com/office/drawing/2014/main" id="{FE93302F-5F84-EB03-444B-5C328E782BA5}"/>
              </a:ext>
            </a:extLst>
          </p:cNvPr>
          <p:cNvSpPr txBox="1"/>
          <p:nvPr/>
        </p:nvSpPr>
        <p:spPr>
          <a:xfrm rot="16200000">
            <a:off x="6440732" y="2899052"/>
            <a:ext cx="1377365" cy="369332"/>
          </a:xfrm>
          <a:prstGeom prst="rect">
            <a:avLst/>
          </a:prstGeom>
          <a:noFill/>
        </p:spPr>
        <p:txBody>
          <a:bodyPr wrap="none" rtlCol="0">
            <a:spAutoFit/>
          </a:bodyPr>
          <a:lstStyle/>
          <a:p>
            <a:r>
              <a:rPr lang="en-US" dirty="0"/>
              <a:t>Precipitation</a:t>
            </a:r>
          </a:p>
        </p:txBody>
      </p:sp>
      <p:sp>
        <p:nvSpPr>
          <p:cNvPr id="11" name="TextBox 10">
            <a:extLst>
              <a:ext uri="{FF2B5EF4-FFF2-40B4-BE49-F238E27FC236}">
                <a16:creationId xmlns:a16="http://schemas.microsoft.com/office/drawing/2014/main" id="{E75CAA7E-C4B8-2F75-E222-11246DA42F11}"/>
              </a:ext>
            </a:extLst>
          </p:cNvPr>
          <p:cNvSpPr txBox="1"/>
          <p:nvPr/>
        </p:nvSpPr>
        <p:spPr>
          <a:xfrm>
            <a:off x="7727353" y="2036646"/>
            <a:ext cx="418704" cy="369332"/>
          </a:xfrm>
          <a:prstGeom prst="rect">
            <a:avLst/>
          </a:prstGeom>
          <a:noFill/>
        </p:spPr>
        <p:txBody>
          <a:bodyPr wrap="none" rtlCol="0">
            <a:spAutoFit/>
          </a:bodyPr>
          <a:lstStyle/>
          <a:p>
            <a:r>
              <a:rPr lang="en-US" dirty="0"/>
              <a:t>40</a:t>
            </a:r>
          </a:p>
        </p:txBody>
      </p:sp>
      <p:sp>
        <p:nvSpPr>
          <p:cNvPr id="12" name="TextBox 11">
            <a:extLst>
              <a:ext uri="{FF2B5EF4-FFF2-40B4-BE49-F238E27FC236}">
                <a16:creationId xmlns:a16="http://schemas.microsoft.com/office/drawing/2014/main" id="{F6E7A077-8E0E-3211-8C13-B95D6E02643E}"/>
              </a:ext>
            </a:extLst>
          </p:cNvPr>
          <p:cNvSpPr txBox="1"/>
          <p:nvPr/>
        </p:nvSpPr>
        <p:spPr>
          <a:xfrm>
            <a:off x="7779867" y="2911093"/>
            <a:ext cx="418704" cy="369332"/>
          </a:xfrm>
          <a:prstGeom prst="rect">
            <a:avLst/>
          </a:prstGeom>
          <a:noFill/>
        </p:spPr>
        <p:txBody>
          <a:bodyPr wrap="none" rtlCol="0">
            <a:spAutoFit/>
          </a:bodyPr>
          <a:lstStyle/>
          <a:p>
            <a:r>
              <a:rPr lang="en-US" dirty="0"/>
              <a:t>30</a:t>
            </a:r>
          </a:p>
        </p:txBody>
      </p:sp>
      <p:sp>
        <p:nvSpPr>
          <p:cNvPr id="13" name="TextBox 12">
            <a:extLst>
              <a:ext uri="{FF2B5EF4-FFF2-40B4-BE49-F238E27FC236}">
                <a16:creationId xmlns:a16="http://schemas.microsoft.com/office/drawing/2014/main" id="{1FF34008-AACC-58BF-4196-53646FFC9B30}"/>
              </a:ext>
            </a:extLst>
          </p:cNvPr>
          <p:cNvSpPr txBox="1"/>
          <p:nvPr/>
        </p:nvSpPr>
        <p:spPr>
          <a:xfrm>
            <a:off x="7771132" y="3677865"/>
            <a:ext cx="418704" cy="369332"/>
          </a:xfrm>
          <a:prstGeom prst="rect">
            <a:avLst/>
          </a:prstGeom>
          <a:noFill/>
        </p:spPr>
        <p:txBody>
          <a:bodyPr wrap="none" rtlCol="0">
            <a:spAutoFit/>
          </a:bodyPr>
          <a:lstStyle/>
          <a:p>
            <a:r>
              <a:rPr lang="en-US" dirty="0"/>
              <a:t>20</a:t>
            </a:r>
          </a:p>
        </p:txBody>
      </p:sp>
      <p:sp>
        <p:nvSpPr>
          <p:cNvPr id="14" name="TextBox 13">
            <a:extLst>
              <a:ext uri="{FF2B5EF4-FFF2-40B4-BE49-F238E27FC236}">
                <a16:creationId xmlns:a16="http://schemas.microsoft.com/office/drawing/2014/main" id="{FA771FD2-4B41-3DA2-C64F-577D81B85A19}"/>
              </a:ext>
            </a:extLst>
          </p:cNvPr>
          <p:cNvSpPr txBox="1"/>
          <p:nvPr/>
        </p:nvSpPr>
        <p:spPr>
          <a:xfrm>
            <a:off x="8469924" y="3677865"/>
            <a:ext cx="418704" cy="369332"/>
          </a:xfrm>
          <a:prstGeom prst="rect">
            <a:avLst/>
          </a:prstGeom>
          <a:noFill/>
        </p:spPr>
        <p:txBody>
          <a:bodyPr wrap="none" rtlCol="0">
            <a:spAutoFit/>
          </a:bodyPr>
          <a:lstStyle/>
          <a:p>
            <a:r>
              <a:rPr lang="en-US" dirty="0"/>
              <a:t>25</a:t>
            </a:r>
          </a:p>
        </p:txBody>
      </p:sp>
      <p:sp>
        <p:nvSpPr>
          <p:cNvPr id="15" name="TextBox 14">
            <a:extLst>
              <a:ext uri="{FF2B5EF4-FFF2-40B4-BE49-F238E27FC236}">
                <a16:creationId xmlns:a16="http://schemas.microsoft.com/office/drawing/2014/main" id="{301CCD24-23CE-DC87-B06E-FA1507A0A5A0}"/>
              </a:ext>
            </a:extLst>
          </p:cNvPr>
          <p:cNvSpPr txBox="1"/>
          <p:nvPr/>
        </p:nvSpPr>
        <p:spPr>
          <a:xfrm>
            <a:off x="9029799" y="3677865"/>
            <a:ext cx="418704" cy="369332"/>
          </a:xfrm>
          <a:prstGeom prst="rect">
            <a:avLst/>
          </a:prstGeom>
          <a:noFill/>
        </p:spPr>
        <p:txBody>
          <a:bodyPr wrap="none" rtlCol="0">
            <a:spAutoFit/>
          </a:bodyPr>
          <a:lstStyle/>
          <a:p>
            <a:r>
              <a:rPr lang="en-US" dirty="0"/>
              <a:t>25</a:t>
            </a:r>
          </a:p>
        </p:txBody>
      </p:sp>
      <p:sp>
        <p:nvSpPr>
          <p:cNvPr id="16" name="TextBox 15">
            <a:extLst>
              <a:ext uri="{FF2B5EF4-FFF2-40B4-BE49-F238E27FC236}">
                <a16:creationId xmlns:a16="http://schemas.microsoft.com/office/drawing/2014/main" id="{8D5601DB-4FC1-54C8-3D4F-89305B48E6B7}"/>
              </a:ext>
            </a:extLst>
          </p:cNvPr>
          <p:cNvSpPr txBox="1"/>
          <p:nvPr/>
        </p:nvSpPr>
        <p:spPr>
          <a:xfrm>
            <a:off x="9552365" y="3677865"/>
            <a:ext cx="418704" cy="369332"/>
          </a:xfrm>
          <a:prstGeom prst="rect">
            <a:avLst/>
          </a:prstGeom>
          <a:noFill/>
        </p:spPr>
        <p:txBody>
          <a:bodyPr wrap="none" rtlCol="0">
            <a:spAutoFit/>
          </a:bodyPr>
          <a:lstStyle/>
          <a:p>
            <a:r>
              <a:rPr lang="en-US" dirty="0"/>
              <a:t>25</a:t>
            </a:r>
          </a:p>
        </p:txBody>
      </p:sp>
      <p:sp>
        <p:nvSpPr>
          <p:cNvPr id="17" name="TextBox 16">
            <a:extLst>
              <a:ext uri="{FF2B5EF4-FFF2-40B4-BE49-F238E27FC236}">
                <a16:creationId xmlns:a16="http://schemas.microsoft.com/office/drawing/2014/main" id="{B8069669-E67E-B624-2A7F-D42DD06F8A14}"/>
              </a:ext>
            </a:extLst>
          </p:cNvPr>
          <p:cNvSpPr txBox="1"/>
          <p:nvPr/>
        </p:nvSpPr>
        <p:spPr>
          <a:xfrm>
            <a:off x="10074931" y="3677865"/>
            <a:ext cx="418704" cy="369332"/>
          </a:xfrm>
          <a:prstGeom prst="rect">
            <a:avLst/>
          </a:prstGeom>
          <a:noFill/>
        </p:spPr>
        <p:txBody>
          <a:bodyPr wrap="none" rtlCol="0">
            <a:spAutoFit/>
          </a:bodyPr>
          <a:lstStyle/>
          <a:p>
            <a:r>
              <a:rPr lang="en-US" dirty="0"/>
              <a:t>25</a:t>
            </a:r>
          </a:p>
        </p:txBody>
      </p:sp>
      <p:sp>
        <p:nvSpPr>
          <p:cNvPr id="18" name="TextBox 17">
            <a:extLst>
              <a:ext uri="{FF2B5EF4-FFF2-40B4-BE49-F238E27FC236}">
                <a16:creationId xmlns:a16="http://schemas.microsoft.com/office/drawing/2014/main" id="{F8FFE4D0-FF28-8F1A-E103-6B1B559AB80A}"/>
              </a:ext>
            </a:extLst>
          </p:cNvPr>
          <p:cNvSpPr txBox="1"/>
          <p:nvPr/>
        </p:nvSpPr>
        <p:spPr>
          <a:xfrm>
            <a:off x="8469924" y="2899052"/>
            <a:ext cx="418704" cy="369332"/>
          </a:xfrm>
          <a:prstGeom prst="rect">
            <a:avLst/>
          </a:prstGeom>
          <a:noFill/>
        </p:spPr>
        <p:txBody>
          <a:bodyPr wrap="none" rtlCol="0">
            <a:spAutoFit/>
          </a:bodyPr>
          <a:lstStyle/>
          <a:p>
            <a:r>
              <a:rPr lang="en-US" dirty="0"/>
              <a:t>20</a:t>
            </a:r>
          </a:p>
        </p:txBody>
      </p:sp>
      <p:sp>
        <p:nvSpPr>
          <p:cNvPr id="19" name="TextBox 18">
            <a:extLst>
              <a:ext uri="{FF2B5EF4-FFF2-40B4-BE49-F238E27FC236}">
                <a16:creationId xmlns:a16="http://schemas.microsoft.com/office/drawing/2014/main" id="{6943BAE2-1F11-3DBD-4951-E8DF6FAFF4E8}"/>
              </a:ext>
            </a:extLst>
          </p:cNvPr>
          <p:cNvSpPr txBox="1"/>
          <p:nvPr/>
        </p:nvSpPr>
        <p:spPr>
          <a:xfrm>
            <a:off x="9004641" y="2899052"/>
            <a:ext cx="418704" cy="369332"/>
          </a:xfrm>
          <a:prstGeom prst="rect">
            <a:avLst/>
          </a:prstGeom>
          <a:noFill/>
        </p:spPr>
        <p:txBody>
          <a:bodyPr wrap="none" rtlCol="0">
            <a:spAutoFit/>
          </a:bodyPr>
          <a:lstStyle/>
          <a:p>
            <a:r>
              <a:rPr lang="en-US" dirty="0"/>
              <a:t>20</a:t>
            </a:r>
          </a:p>
        </p:txBody>
      </p:sp>
      <p:sp>
        <p:nvSpPr>
          <p:cNvPr id="20" name="TextBox 19">
            <a:extLst>
              <a:ext uri="{FF2B5EF4-FFF2-40B4-BE49-F238E27FC236}">
                <a16:creationId xmlns:a16="http://schemas.microsoft.com/office/drawing/2014/main" id="{058ACB6F-FA5A-E84A-3A98-98791E4D17EF}"/>
              </a:ext>
            </a:extLst>
          </p:cNvPr>
          <p:cNvSpPr txBox="1"/>
          <p:nvPr/>
        </p:nvSpPr>
        <p:spPr>
          <a:xfrm>
            <a:off x="9546523" y="2909353"/>
            <a:ext cx="418704" cy="369332"/>
          </a:xfrm>
          <a:prstGeom prst="rect">
            <a:avLst/>
          </a:prstGeom>
          <a:noFill/>
        </p:spPr>
        <p:txBody>
          <a:bodyPr wrap="square" rtlCol="0">
            <a:spAutoFit/>
          </a:bodyPr>
          <a:lstStyle/>
          <a:p>
            <a:r>
              <a:rPr lang="en-US" dirty="0"/>
              <a:t>25</a:t>
            </a:r>
          </a:p>
        </p:txBody>
      </p:sp>
      <p:sp>
        <p:nvSpPr>
          <p:cNvPr id="21" name="TextBox 20">
            <a:extLst>
              <a:ext uri="{FF2B5EF4-FFF2-40B4-BE49-F238E27FC236}">
                <a16:creationId xmlns:a16="http://schemas.microsoft.com/office/drawing/2014/main" id="{35396E8F-D74F-0320-C372-3B22BAFDE6C1}"/>
              </a:ext>
            </a:extLst>
          </p:cNvPr>
          <p:cNvSpPr txBox="1"/>
          <p:nvPr/>
        </p:nvSpPr>
        <p:spPr>
          <a:xfrm>
            <a:off x="10088405" y="2909353"/>
            <a:ext cx="418704" cy="369332"/>
          </a:xfrm>
          <a:prstGeom prst="rect">
            <a:avLst/>
          </a:prstGeom>
          <a:noFill/>
        </p:spPr>
        <p:txBody>
          <a:bodyPr wrap="square" rtlCol="0">
            <a:spAutoFit/>
          </a:bodyPr>
          <a:lstStyle/>
          <a:p>
            <a:r>
              <a:rPr lang="en-US" dirty="0"/>
              <a:t>25</a:t>
            </a:r>
          </a:p>
        </p:txBody>
      </p:sp>
      <p:sp>
        <p:nvSpPr>
          <p:cNvPr id="22" name="TextBox 21">
            <a:extLst>
              <a:ext uri="{FF2B5EF4-FFF2-40B4-BE49-F238E27FC236}">
                <a16:creationId xmlns:a16="http://schemas.microsoft.com/office/drawing/2014/main" id="{6FBD44E4-95C6-913C-E057-A69AF7E50728}"/>
              </a:ext>
            </a:extLst>
          </p:cNvPr>
          <p:cNvSpPr txBox="1"/>
          <p:nvPr/>
        </p:nvSpPr>
        <p:spPr>
          <a:xfrm>
            <a:off x="8455467" y="2057996"/>
            <a:ext cx="418704" cy="369332"/>
          </a:xfrm>
          <a:prstGeom prst="rect">
            <a:avLst/>
          </a:prstGeom>
          <a:noFill/>
        </p:spPr>
        <p:txBody>
          <a:bodyPr wrap="none" rtlCol="0">
            <a:spAutoFit/>
          </a:bodyPr>
          <a:lstStyle/>
          <a:p>
            <a:r>
              <a:rPr lang="en-US" dirty="0"/>
              <a:t>20</a:t>
            </a:r>
          </a:p>
        </p:txBody>
      </p:sp>
      <p:sp>
        <p:nvSpPr>
          <p:cNvPr id="23" name="TextBox 22">
            <a:extLst>
              <a:ext uri="{FF2B5EF4-FFF2-40B4-BE49-F238E27FC236}">
                <a16:creationId xmlns:a16="http://schemas.microsoft.com/office/drawing/2014/main" id="{EC3F489A-87AC-CA7C-635E-B1874DB7B33F}"/>
              </a:ext>
            </a:extLst>
          </p:cNvPr>
          <p:cNvSpPr txBox="1"/>
          <p:nvPr/>
        </p:nvSpPr>
        <p:spPr>
          <a:xfrm>
            <a:off x="8990184" y="2057996"/>
            <a:ext cx="418704" cy="369332"/>
          </a:xfrm>
          <a:prstGeom prst="rect">
            <a:avLst/>
          </a:prstGeom>
          <a:noFill/>
        </p:spPr>
        <p:txBody>
          <a:bodyPr wrap="none" rtlCol="0">
            <a:spAutoFit/>
          </a:bodyPr>
          <a:lstStyle/>
          <a:p>
            <a:r>
              <a:rPr lang="en-US" dirty="0"/>
              <a:t>20</a:t>
            </a:r>
          </a:p>
        </p:txBody>
      </p:sp>
      <p:sp>
        <p:nvSpPr>
          <p:cNvPr id="24" name="TextBox 23">
            <a:extLst>
              <a:ext uri="{FF2B5EF4-FFF2-40B4-BE49-F238E27FC236}">
                <a16:creationId xmlns:a16="http://schemas.microsoft.com/office/drawing/2014/main" id="{EF82BA48-28B8-ABF1-5DA1-03D38EFB0CB2}"/>
              </a:ext>
            </a:extLst>
          </p:cNvPr>
          <p:cNvSpPr txBox="1"/>
          <p:nvPr/>
        </p:nvSpPr>
        <p:spPr>
          <a:xfrm>
            <a:off x="9591884" y="2064994"/>
            <a:ext cx="418704" cy="369332"/>
          </a:xfrm>
          <a:prstGeom prst="rect">
            <a:avLst/>
          </a:prstGeom>
          <a:noFill/>
        </p:spPr>
        <p:txBody>
          <a:bodyPr wrap="none" rtlCol="0">
            <a:spAutoFit/>
          </a:bodyPr>
          <a:lstStyle/>
          <a:p>
            <a:r>
              <a:rPr lang="en-US" dirty="0"/>
              <a:t>20</a:t>
            </a:r>
          </a:p>
        </p:txBody>
      </p:sp>
      <p:sp>
        <p:nvSpPr>
          <p:cNvPr id="25" name="TextBox 24">
            <a:extLst>
              <a:ext uri="{FF2B5EF4-FFF2-40B4-BE49-F238E27FC236}">
                <a16:creationId xmlns:a16="http://schemas.microsoft.com/office/drawing/2014/main" id="{0B43BDE7-1B74-345A-077B-FC173157B132}"/>
              </a:ext>
            </a:extLst>
          </p:cNvPr>
          <p:cNvSpPr txBox="1"/>
          <p:nvPr/>
        </p:nvSpPr>
        <p:spPr>
          <a:xfrm>
            <a:off x="10126601" y="2064994"/>
            <a:ext cx="418704" cy="369332"/>
          </a:xfrm>
          <a:prstGeom prst="rect">
            <a:avLst/>
          </a:prstGeom>
          <a:noFill/>
        </p:spPr>
        <p:txBody>
          <a:bodyPr wrap="none" rtlCol="0">
            <a:spAutoFit/>
          </a:bodyPr>
          <a:lstStyle/>
          <a:p>
            <a:r>
              <a:rPr lang="en-US" dirty="0"/>
              <a:t>25</a:t>
            </a:r>
          </a:p>
        </p:txBody>
      </p:sp>
      <p:sp>
        <p:nvSpPr>
          <p:cNvPr id="26" name="Rectangle 25">
            <a:extLst>
              <a:ext uri="{FF2B5EF4-FFF2-40B4-BE49-F238E27FC236}">
                <a16:creationId xmlns:a16="http://schemas.microsoft.com/office/drawing/2014/main" id="{8AC19E71-FD4B-A662-D441-2C716545E301}"/>
              </a:ext>
            </a:extLst>
          </p:cNvPr>
          <p:cNvSpPr/>
          <p:nvPr/>
        </p:nvSpPr>
        <p:spPr>
          <a:xfrm>
            <a:off x="1837540" y="783649"/>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TextBox 26">
            <a:extLst>
              <a:ext uri="{FF2B5EF4-FFF2-40B4-BE49-F238E27FC236}">
                <a16:creationId xmlns:a16="http://schemas.microsoft.com/office/drawing/2014/main" id="{9B2F3DB5-60E1-088E-7D8B-5C15D37354F5}"/>
              </a:ext>
            </a:extLst>
          </p:cNvPr>
          <p:cNvSpPr txBox="1"/>
          <p:nvPr/>
        </p:nvSpPr>
        <p:spPr>
          <a:xfrm>
            <a:off x="2311110" y="1052502"/>
            <a:ext cx="1058303" cy="369332"/>
          </a:xfrm>
          <a:prstGeom prst="rect">
            <a:avLst/>
          </a:prstGeom>
          <a:noFill/>
        </p:spPr>
        <p:txBody>
          <a:bodyPr wrap="none" rtlCol="0">
            <a:spAutoFit/>
          </a:bodyPr>
          <a:lstStyle/>
          <a:p>
            <a:r>
              <a:rPr lang="en-US" dirty="0"/>
              <a:t>T &lt; –1 °C </a:t>
            </a:r>
          </a:p>
        </p:txBody>
      </p:sp>
      <p:sp>
        <p:nvSpPr>
          <p:cNvPr id="28" name="Rectangle 27">
            <a:extLst>
              <a:ext uri="{FF2B5EF4-FFF2-40B4-BE49-F238E27FC236}">
                <a16:creationId xmlns:a16="http://schemas.microsoft.com/office/drawing/2014/main" id="{AF4B7DD6-63A3-C2C1-331D-BBA41C1C52FB}"/>
              </a:ext>
            </a:extLst>
          </p:cNvPr>
          <p:cNvSpPr/>
          <p:nvPr/>
        </p:nvSpPr>
        <p:spPr>
          <a:xfrm>
            <a:off x="173574" y="202319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30</a:t>
            </a:r>
          </a:p>
        </p:txBody>
      </p:sp>
      <p:cxnSp>
        <p:nvCxnSpPr>
          <p:cNvPr id="34" name="Straight Arrow Connector 33">
            <a:extLst>
              <a:ext uri="{FF2B5EF4-FFF2-40B4-BE49-F238E27FC236}">
                <a16:creationId xmlns:a16="http://schemas.microsoft.com/office/drawing/2014/main" id="{AB563416-F496-FD2A-45D7-5E5DB1D11F56}"/>
              </a:ext>
            </a:extLst>
          </p:cNvPr>
          <p:cNvCxnSpPr/>
          <p:nvPr/>
        </p:nvCxnSpPr>
        <p:spPr>
          <a:xfrm flipH="1">
            <a:off x="1176296" y="1425266"/>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3963998A-C76A-5A85-9D32-B221986F4396}"/>
              </a:ext>
            </a:extLst>
          </p:cNvPr>
          <p:cNvSpPr txBox="1"/>
          <p:nvPr/>
        </p:nvSpPr>
        <p:spPr>
          <a:xfrm>
            <a:off x="971980" y="1302945"/>
            <a:ext cx="491225" cy="369332"/>
          </a:xfrm>
          <a:prstGeom prst="rect">
            <a:avLst/>
          </a:prstGeom>
          <a:noFill/>
        </p:spPr>
        <p:txBody>
          <a:bodyPr wrap="none" rtlCol="0">
            <a:spAutoFit/>
          </a:bodyPr>
          <a:lstStyle/>
          <a:p>
            <a:r>
              <a:rPr lang="en-US" dirty="0"/>
              <a:t>yes</a:t>
            </a:r>
          </a:p>
        </p:txBody>
      </p:sp>
      <p:cxnSp>
        <p:nvCxnSpPr>
          <p:cNvPr id="44" name="Straight Arrow Connector 43">
            <a:extLst>
              <a:ext uri="{FF2B5EF4-FFF2-40B4-BE49-F238E27FC236}">
                <a16:creationId xmlns:a16="http://schemas.microsoft.com/office/drawing/2014/main" id="{63E03995-12EB-05A1-8F79-05CB678A3F21}"/>
              </a:ext>
            </a:extLst>
          </p:cNvPr>
          <p:cNvCxnSpPr>
            <a:cxnSpLocks/>
          </p:cNvCxnSpPr>
          <p:nvPr/>
        </p:nvCxnSpPr>
        <p:spPr>
          <a:xfrm>
            <a:off x="3913550" y="1554848"/>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7327F73D-D20A-5B36-10E8-8A0A4BB2B9B4}"/>
              </a:ext>
            </a:extLst>
          </p:cNvPr>
          <p:cNvSpPr txBox="1"/>
          <p:nvPr/>
        </p:nvSpPr>
        <p:spPr>
          <a:xfrm>
            <a:off x="4239795" y="1450385"/>
            <a:ext cx="428322" cy="369332"/>
          </a:xfrm>
          <a:prstGeom prst="rect">
            <a:avLst/>
          </a:prstGeom>
          <a:noFill/>
        </p:spPr>
        <p:txBody>
          <a:bodyPr wrap="none" rtlCol="0">
            <a:spAutoFit/>
          </a:bodyPr>
          <a:lstStyle/>
          <a:p>
            <a:r>
              <a:rPr lang="en-US" dirty="0"/>
              <a:t>no</a:t>
            </a:r>
          </a:p>
        </p:txBody>
      </p:sp>
      <p:sp>
        <p:nvSpPr>
          <p:cNvPr id="46" name="Rectangle 45">
            <a:extLst>
              <a:ext uri="{FF2B5EF4-FFF2-40B4-BE49-F238E27FC236}">
                <a16:creationId xmlns:a16="http://schemas.microsoft.com/office/drawing/2014/main" id="{179323DB-460C-9172-C3F4-DC4E9F026BC3}"/>
              </a:ext>
            </a:extLst>
          </p:cNvPr>
          <p:cNvSpPr/>
          <p:nvPr/>
        </p:nvSpPr>
        <p:spPr>
          <a:xfrm>
            <a:off x="3331486" y="1971780"/>
            <a:ext cx="1942091" cy="567605"/>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a:t>
            </a:r>
          </a:p>
        </p:txBody>
      </p:sp>
      <p:sp>
        <p:nvSpPr>
          <p:cNvPr id="47" name="Rectangle 46">
            <a:extLst>
              <a:ext uri="{FF2B5EF4-FFF2-40B4-BE49-F238E27FC236}">
                <a16:creationId xmlns:a16="http://schemas.microsoft.com/office/drawing/2014/main" id="{28ADC724-1106-300B-F5D9-4881E13D7307}"/>
              </a:ext>
            </a:extLst>
          </p:cNvPr>
          <p:cNvSpPr/>
          <p:nvPr/>
        </p:nvSpPr>
        <p:spPr>
          <a:xfrm>
            <a:off x="7407527" y="1871367"/>
            <a:ext cx="906769"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34C571BF-AFEC-D910-E2F4-B053A0820C83}"/>
              </a:ext>
            </a:extLst>
          </p:cNvPr>
          <p:cNvSpPr txBox="1">
            <a:spLocks/>
          </p:cNvSpPr>
          <p:nvPr/>
        </p:nvSpPr>
        <p:spPr>
          <a:xfrm>
            <a:off x="5315383" y="210769"/>
            <a:ext cx="683165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Regression tree: how long will it take?</a:t>
            </a:r>
          </a:p>
        </p:txBody>
      </p:sp>
    </p:spTree>
    <p:extLst>
      <p:ext uri="{BB962C8B-B14F-4D97-AF65-F5344CB8AC3E}">
        <p14:creationId xmlns:p14="http://schemas.microsoft.com/office/powerpoint/2010/main" val="39820705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5311</TotalTime>
  <Words>998</Words>
  <Application>Microsoft Macintosh PowerPoint</Application>
  <PresentationFormat>Widescreen</PresentationFormat>
  <Paragraphs>238</Paragraphs>
  <Slides>20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Calibri</vt:lpstr>
      <vt:lpstr>Calibri Light</vt:lpstr>
      <vt:lpstr>Cambria Math</vt:lpstr>
      <vt:lpstr>Corbel</vt:lpstr>
      <vt:lpstr>Gill Sans Light</vt:lpstr>
      <vt:lpstr>Times</vt:lpstr>
      <vt:lpstr>Times New Roman</vt:lpstr>
      <vt:lpstr>Office Theme</vt:lpstr>
      <vt:lpstr>Regression trees, random forests</vt:lpstr>
      <vt:lpstr>The generic training pattern: </vt:lpstr>
      <vt:lpstr>Tree jargon</vt:lpstr>
      <vt:lpstr>Classification and regression tree (CART) approach</vt:lpstr>
      <vt:lpstr>Classification and regression tree (CART) approach</vt:lpstr>
      <vt:lpstr>Decision tree: How to go to school?</vt:lpstr>
      <vt:lpstr>How to go to school?</vt:lpstr>
      <vt:lpstr>How to go to school?</vt:lpstr>
      <vt:lpstr> </vt:lpstr>
      <vt:lpstr> </vt:lpstr>
      <vt:lpstr> </vt:lpstr>
      <vt:lpstr> </vt:lpstr>
      <vt:lpstr>Trees</vt:lpstr>
      <vt:lpstr>Tree search space:</vt:lpstr>
      <vt:lpstr>Loss functions </vt:lpstr>
      <vt:lpstr>Measures of node impurity</vt:lpstr>
      <vt:lpstr>Ensembling</vt:lpstr>
      <vt:lpstr>Bagging</vt:lpstr>
      <vt:lpstr>PowerPoint Presentation</vt:lpstr>
      <vt:lpstr>Random forests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 selection</dc:title>
  <dc:creator>Will Trimble</dc:creator>
  <cp:lastModifiedBy>Will Trimble</cp:lastModifiedBy>
  <cp:revision>11</cp:revision>
  <dcterms:created xsi:type="dcterms:W3CDTF">2022-05-08T21:57:59Z</dcterms:created>
  <dcterms:modified xsi:type="dcterms:W3CDTF">2023-04-17T15:18:57Z</dcterms:modified>
</cp:coreProperties>
</file>

<file path=docProps/thumbnail.jpeg>
</file>